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4" r:id="rId2"/>
    <p:sldId id="304" r:id="rId3"/>
    <p:sldId id="258" r:id="rId4"/>
    <p:sldId id="300" r:id="rId5"/>
    <p:sldId id="301" r:id="rId6"/>
    <p:sldId id="302" r:id="rId7"/>
    <p:sldId id="305" r:id="rId8"/>
    <p:sldId id="303" r:id="rId9"/>
    <p:sldId id="306" r:id="rId10"/>
    <p:sldId id="307" r:id="rId11"/>
    <p:sldId id="308" r:id="rId12"/>
    <p:sldId id="311" r:id="rId13"/>
    <p:sldId id="309" r:id="rId14"/>
    <p:sldId id="310" r:id="rId15"/>
    <p:sldId id="312" r:id="rId16"/>
    <p:sldId id="313" r:id="rId17"/>
    <p:sldId id="314" r:id="rId18"/>
    <p:sldId id="316" r:id="rId19"/>
    <p:sldId id="315" r:id="rId20"/>
    <p:sldId id="317" r:id="rId21"/>
    <p:sldId id="318" r:id="rId22"/>
    <p:sldId id="319" r:id="rId23"/>
    <p:sldId id="320" r:id="rId24"/>
    <p:sldId id="325" r:id="rId25"/>
    <p:sldId id="321" r:id="rId26"/>
    <p:sldId id="322" r:id="rId27"/>
    <p:sldId id="323" r:id="rId28"/>
    <p:sldId id="324" r:id="rId29"/>
    <p:sldId id="282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455"/>
    <a:srgbClr val="9AB1FC"/>
    <a:srgbClr val="819EFB"/>
    <a:srgbClr val="E0E7FE"/>
    <a:srgbClr val="DEEBF7"/>
    <a:srgbClr val="FF9900"/>
    <a:srgbClr val="5B9BD5"/>
    <a:srgbClr val="CFE2F3"/>
    <a:srgbClr val="3458FF"/>
    <a:srgbClr val="04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468" autoAdjust="0"/>
  </p:normalViewPr>
  <p:slideViewPr>
    <p:cSldViewPr snapToGrid="0">
      <p:cViewPr varScale="1">
        <p:scale>
          <a:sx n="67" d="100"/>
          <a:sy n="67" d="100"/>
        </p:scale>
        <p:origin x="1267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59853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15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而，在面向复杂的工业模型时，传统的图神经网络面临着大型图问题。图卷积基于谱域卷积的原理，对节点的邻域信息进行层层聚合，抽样节点的数目将随着层数递增而发生指数级增长，进而引发领域扩展问题，大大影响模型效率。而邻域扩展的常规解决方案则是对节点进行采样。</a:t>
            </a:r>
          </a:p>
        </p:txBody>
      </p:sp>
    </p:spTree>
    <p:extLst>
      <p:ext uri="{BB962C8B-B14F-4D97-AF65-F5344CB8AC3E}">
        <p14:creationId xmlns:p14="http://schemas.microsoft.com/office/powerpoint/2010/main" val="18237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各种采样策略按照采样层次可以划分为节点、分层以及子图采样，我对比分析了常用的图网络采样策略，并决定以</a:t>
            </a:r>
            <a:r>
              <a:rPr lang="en-US" altLang="zh-CN" dirty="0"/>
              <a:t>GraphSAGE</a:t>
            </a:r>
            <a:r>
              <a:rPr lang="zh-CN" altLang="en-US" dirty="0"/>
              <a:t>节点采样算法作为本课题的优化算法，</a:t>
            </a:r>
            <a:r>
              <a:rPr lang="en-US" altLang="zh-CN" dirty="0"/>
              <a:t>GraphSAGE</a:t>
            </a:r>
            <a:r>
              <a:rPr lang="zh-CN" altLang="en-US" dirty="0"/>
              <a:t>对节点进行随机采样以及特征聚合，能够大幅减小图网络模型的训练规模。此外，本课题也将复现分层采样中的</a:t>
            </a:r>
            <a:r>
              <a:rPr lang="en-US" altLang="zh-CN" dirty="0"/>
              <a:t>FastGCN</a:t>
            </a:r>
            <a:r>
              <a:rPr lang="zh-CN" altLang="en-US" dirty="0"/>
              <a:t>以及子图采样中的</a:t>
            </a:r>
            <a:r>
              <a:rPr lang="en-US" altLang="zh-CN" dirty="0"/>
              <a:t>Cluster-GCN</a:t>
            </a:r>
            <a:r>
              <a:rPr lang="zh-CN" altLang="en-US" dirty="0"/>
              <a:t>作为对比算法。</a:t>
            </a:r>
          </a:p>
        </p:txBody>
      </p:sp>
    </p:spTree>
    <p:extLst>
      <p:ext uri="{BB962C8B-B14F-4D97-AF65-F5344CB8AC3E}">
        <p14:creationId xmlns:p14="http://schemas.microsoft.com/office/powerpoint/2010/main" val="188299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下面是关键技术的详细介绍</a:t>
            </a:r>
          </a:p>
        </p:txBody>
      </p:sp>
    </p:spTree>
    <p:extLst>
      <p:ext uri="{BB962C8B-B14F-4D97-AF65-F5344CB8AC3E}">
        <p14:creationId xmlns:p14="http://schemas.microsoft.com/office/powerpoint/2010/main" val="1410725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本课题使用</a:t>
            </a:r>
            <a:r>
              <a:rPr lang="en-US" altLang="zh-CN" dirty="0"/>
              <a:t>Gmsh</a:t>
            </a:r>
            <a:r>
              <a:rPr lang="zh-CN" altLang="en-US" dirty="0"/>
              <a:t>软件划分网格单元，采用</a:t>
            </a:r>
            <a:r>
              <a:rPr lang="en-US" altLang="zh-CN" dirty="0"/>
              <a:t>Delaunay</a:t>
            </a:r>
            <a:r>
              <a:rPr lang="zh-CN" altLang="en-US" dirty="0"/>
              <a:t>算法，基于上图所示的网格参数对原始汽车模型进行网格划分，最终得到示例网格数据</a:t>
            </a:r>
          </a:p>
        </p:txBody>
      </p:sp>
    </p:spTree>
    <p:extLst>
      <p:ext uri="{BB962C8B-B14F-4D97-AF65-F5344CB8AC3E}">
        <p14:creationId xmlns:p14="http://schemas.microsoft.com/office/powerpoint/2010/main" val="374484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我们将汽车网格输入到</a:t>
            </a:r>
            <a:r>
              <a:rPr lang="en-US" altLang="zh-CN" dirty="0"/>
              <a:t>MeshGraphNet</a:t>
            </a:r>
            <a:r>
              <a:rPr lang="zh-CN" altLang="en-US" dirty="0"/>
              <a:t>之中。该网络模型使用了编码器</a:t>
            </a:r>
            <a:r>
              <a:rPr lang="en-US" altLang="zh-CN" dirty="0"/>
              <a:t>-</a:t>
            </a:r>
            <a:r>
              <a:rPr lang="zh-CN" altLang="en-US" dirty="0"/>
              <a:t>处理器</a:t>
            </a:r>
            <a:r>
              <a:rPr lang="en-US" altLang="zh-CN" dirty="0"/>
              <a:t>-</a:t>
            </a:r>
            <a:r>
              <a:rPr lang="zh-CN" altLang="en-US" dirty="0"/>
              <a:t>解码器架构。编码器和解码器对网格数据做维度映射，而处理器则应用了消息传递机制，通过网格边将各个网格节点的信息进行运输传递，不断更新节点的特征表示</a:t>
            </a:r>
          </a:p>
        </p:txBody>
      </p:sp>
    </p:spTree>
    <p:extLst>
      <p:ext uri="{BB962C8B-B14F-4D97-AF65-F5344CB8AC3E}">
        <p14:creationId xmlns:p14="http://schemas.microsoft.com/office/powerpoint/2010/main" val="195572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此外，针对图网络的大型图问题，本课题引入节点采样算法进行模型优化。</a:t>
            </a:r>
            <a:r>
              <a:rPr lang="en-US" altLang="zh-CN" dirty="0"/>
              <a:t>GraphSAGE</a:t>
            </a:r>
            <a:r>
              <a:rPr lang="zh-CN" altLang="en-US" dirty="0"/>
              <a:t>基于随机采样和邻域聚合的原理，能够对图网络进行归纳式学习</a:t>
            </a:r>
          </a:p>
        </p:txBody>
      </p:sp>
    </p:spTree>
    <p:extLst>
      <p:ext uri="{BB962C8B-B14F-4D97-AF65-F5344CB8AC3E}">
        <p14:creationId xmlns:p14="http://schemas.microsoft.com/office/powerpoint/2010/main" val="2678167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作为对比算法，本课题还复现了</a:t>
            </a:r>
            <a:r>
              <a:rPr lang="en-US" altLang="zh-CN" dirty="0"/>
              <a:t>FastGCN</a:t>
            </a:r>
            <a:r>
              <a:rPr lang="zh-CN" altLang="en-US" dirty="0"/>
              <a:t>算法。它使用基于随机梯度下降的分层采样，通过重要性采样实现对样本的无偏抽样和方差缩减</a:t>
            </a:r>
          </a:p>
        </p:txBody>
      </p:sp>
    </p:spTree>
    <p:extLst>
      <p:ext uri="{BB962C8B-B14F-4D97-AF65-F5344CB8AC3E}">
        <p14:creationId xmlns:p14="http://schemas.microsoft.com/office/powerpoint/2010/main" val="3812265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最后是</a:t>
            </a:r>
            <a:r>
              <a:rPr lang="en-US" altLang="zh-CN" dirty="0"/>
              <a:t>Cluster-GCN</a:t>
            </a:r>
            <a:r>
              <a:rPr lang="zh-CN" altLang="en-US" dirty="0"/>
              <a:t>模型，这是一种基于图聚类算法的子图采样模型，通过将节点的感受野范围限制在子图之内，以避免邻域扩展并节约计算资源。</a:t>
            </a:r>
          </a:p>
        </p:txBody>
      </p:sp>
    </p:spTree>
    <p:extLst>
      <p:ext uri="{BB962C8B-B14F-4D97-AF65-F5344CB8AC3E}">
        <p14:creationId xmlns:p14="http://schemas.microsoft.com/office/powerpoint/2010/main" val="1556348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最后是本课题的实验结果</a:t>
            </a:r>
          </a:p>
        </p:txBody>
      </p:sp>
    </p:spTree>
    <p:extLst>
      <p:ext uri="{BB962C8B-B14F-4D97-AF65-F5344CB8AC3E}">
        <p14:creationId xmlns:p14="http://schemas.microsoft.com/office/powerpoint/2010/main" val="34851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我将</a:t>
            </a:r>
            <a:r>
              <a:rPr lang="en-US" altLang="zh-CN" dirty="0"/>
              <a:t>200</a:t>
            </a:r>
            <a:r>
              <a:rPr lang="zh-CN" altLang="en-US" dirty="0"/>
              <a:t>个汽车模型文件按</a:t>
            </a:r>
            <a:r>
              <a:rPr lang="en-US" altLang="zh-CN" dirty="0"/>
              <a:t>8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的比例随机划分为训练集、验证集和测试集，实验环境如上所示</a:t>
            </a:r>
          </a:p>
        </p:txBody>
      </p:sp>
    </p:spTree>
    <p:extLst>
      <p:ext uri="{BB962C8B-B14F-4D97-AF65-F5344CB8AC3E}">
        <p14:creationId xmlns:p14="http://schemas.microsoft.com/office/powerpoint/2010/main" val="225920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我的答辩将从下面五个方面展开，首先是选题背景</a:t>
            </a:r>
          </a:p>
        </p:txBody>
      </p:sp>
    </p:spTree>
    <p:extLst>
      <p:ext uri="{BB962C8B-B14F-4D97-AF65-F5344CB8AC3E}">
        <p14:creationId xmlns:p14="http://schemas.microsoft.com/office/powerpoint/2010/main" val="2495175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在基本实验中，我选取</a:t>
            </a:r>
            <a:r>
              <a:rPr lang="en-US" altLang="zh-CN" dirty="0"/>
              <a:t>GCN</a:t>
            </a:r>
            <a:r>
              <a:rPr lang="zh-CN" altLang="en-US" dirty="0"/>
              <a:t>图卷积网络模型作为本课题的</a:t>
            </a:r>
            <a:r>
              <a:rPr lang="en-US" altLang="zh-CN" dirty="0"/>
              <a:t>baseline</a:t>
            </a:r>
            <a:r>
              <a:rPr lang="zh-CN" altLang="en-US" dirty="0"/>
              <a:t>，对比了</a:t>
            </a:r>
            <a:r>
              <a:rPr lang="en-US" altLang="zh-CN" dirty="0"/>
              <a:t>MeshGraphNet</a:t>
            </a:r>
            <a:r>
              <a:rPr lang="zh-CN" altLang="en-US" dirty="0"/>
              <a:t>和</a:t>
            </a:r>
            <a:r>
              <a:rPr lang="en-US" altLang="zh-CN" dirty="0"/>
              <a:t>GCN</a:t>
            </a:r>
            <a:r>
              <a:rPr lang="zh-CN" altLang="en-US" dirty="0"/>
              <a:t>在验证集上的均方误差以及预测时间。可以看到，</a:t>
            </a:r>
            <a:r>
              <a:rPr lang="en-US" altLang="zh-CN" dirty="0"/>
              <a:t>MeshGraphNet</a:t>
            </a:r>
            <a:r>
              <a:rPr lang="zh-CN" altLang="en-US" dirty="0"/>
              <a:t>的训练精度有明显上升，其均方误差仅为</a:t>
            </a:r>
            <a:r>
              <a:rPr lang="en-US" altLang="zh-CN" dirty="0"/>
              <a:t>baseline</a:t>
            </a:r>
            <a:r>
              <a:rPr lang="zh-CN" altLang="en-US" dirty="0"/>
              <a:t>的四成左右，而代价则是训练效率降低</a:t>
            </a:r>
          </a:p>
        </p:txBody>
      </p:sp>
    </p:spTree>
    <p:extLst>
      <p:ext uri="{BB962C8B-B14F-4D97-AF65-F5344CB8AC3E}">
        <p14:creationId xmlns:p14="http://schemas.microsoft.com/office/powerpoint/2010/main" val="2009698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进一步地，针对</a:t>
            </a:r>
            <a:r>
              <a:rPr lang="en-US" altLang="zh-CN" dirty="0"/>
              <a:t>MeshGraphNet</a:t>
            </a:r>
            <a:r>
              <a:rPr lang="zh-CN" altLang="en-US" dirty="0"/>
              <a:t>在大型图上的收敛时间问题，本课题将节点采样算法融入该模型，并对比了使用不同采样大小和聚合器下的模型性能指标。实验表明在采样大小为</a:t>
            </a:r>
            <a:r>
              <a:rPr lang="en-US" altLang="zh-CN" dirty="0"/>
              <a:t>4</a:t>
            </a:r>
            <a:r>
              <a:rPr lang="zh-CN" altLang="en-US" dirty="0"/>
              <a:t>、聚合器使用</a:t>
            </a:r>
            <a:r>
              <a:rPr lang="en-US" altLang="zh-CN" dirty="0"/>
              <a:t>MEAN</a:t>
            </a:r>
            <a:r>
              <a:rPr lang="zh-CN" altLang="en-US" dirty="0"/>
              <a:t>时，模型有着最优的平均性能，时间优化程度达到四分之一，而预测的精度损失仅</a:t>
            </a:r>
            <a:r>
              <a:rPr lang="en-US" altLang="zh-CN" dirty="0"/>
              <a:t>5%</a:t>
            </a:r>
            <a:r>
              <a:rPr lang="zh-CN" altLang="en-US" dirty="0"/>
              <a:t>左右，证明采样算法的优化效果较好</a:t>
            </a:r>
          </a:p>
        </p:txBody>
      </p:sp>
    </p:spTree>
    <p:extLst>
      <p:ext uri="{BB962C8B-B14F-4D97-AF65-F5344CB8AC3E}">
        <p14:creationId xmlns:p14="http://schemas.microsoft.com/office/powerpoint/2010/main" val="3923600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在泛化实验中，本课题对比了三个模型在测试集上的表现，结果表明本课题模型拥有较好的泛化性，能够推广到未见数据集的预测工作。</a:t>
            </a:r>
          </a:p>
        </p:txBody>
      </p:sp>
    </p:spTree>
    <p:extLst>
      <p:ext uri="{BB962C8B-B14F-4D97-AF65-F5344CB8AC3E}">
        <p14:creationId xmlns:p14="http://schemas.microsoft.com/office/powerpoint/2010/main" val="759840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最后，我对比了三种采样算法的性能。由于采用重要性采样，</a:t>
            </a:r>
            <a:r>
              <a:rPr lang="en-US" altLang="zh-CN" dirty="0"/>
              <a:t>FastGCN</a:t>
            </a:r>
            <a:r>
              <a:rPr lang="zh-CN" altLang="en-US" dirty="0"/>
              <a:t>的采样质量较高，但针对邻接矩阵的张量操作增加了计算时长。</a:t>
            </a:r>
            <a:r>
              <a:rPr lang="en-US" altLang="zh-CN" dirty="0"/>
              <a:t>Cluster-GCN</a:t>
            </a:r>
            <a:r>
              <a:rPr lang="zh-CN" altLang="en-US" dirty="0"/>
              <a:t>算法在本课题数据集上的预测精度并不理想，可能是子图分割影响了汽车结构的分析效果。</a:t>
            </a:r>
          </a:p>
        </p:txBody>
      </p:sp>
    </p:spTree>
    <p:extLst>
      <p:ext uri="{BB962C8B-B14F-4D97-AF65-F5344CB8AC3E}">
        <p14:creationId xmlns:p14="http://schemas.microsoft.com/office/powerpoint/2010/main" val="2975884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最后是论文总结</a:t>
            </a:r>
          </a:p>
        </p:txBody>
      </p:sp>
    </p:spTree>
    <p:extLst>
      <p:ext uri="{BB962C8B-B14F-4D97-AF65-F5344CB8AC3E}">
        <p14:creationId xmlns:p14="http://schemas.microsoft.com/office/powerpoint/2010/main" val="431064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本课题面向汽车风阻系数预测，研究</a:t>
            </a:r>
            <a:r>
              <a:rPr lang="en-US" altLang="zh-CN" dirty="0"/>
              <a:t>AIf4Science</a:t>
            </a:r>
            <a:r>
              <a:rPr lang="zh-CN" altLang="en-US" dirty="0"/>
              <a:t>场景下的大规模图网络优化技术。以</a:t>
            </a:r>
            <a:r>
              <a:rPr lang="en-US" altLang="zh-CN" dirty="0"/>
              <a:t>MeshGraphNet</a:t>
            </a:r>
            <a:r>
              <a:rPr lang="zh-CN" altLang="en-US" dirty="0"/>
              <a:t>为基础模型，对汽车网格数据进行分析预测，并使用节点采样算法优化模型的训练效率与泛化能力。实验表明，模型具有较好的预测精度，且采样算法在一定程度上优化了模型的训练效率，取得了较好的实验结果</a:t>
            </a:r>
          </a:p>
        </p:txBody>
      </p:sp>
    </p:spTree>
    <p:extLst>
      <p:ext uri="{BB962C8B-B14F-4D97-AF65-F5344CB8AC3E}">
        <p14:creationId xmlns:p14="http://schemas.microsoft.com/office/powerpoint/2010/main" val="2900643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最后是本课题的参考文献</a:t>
            </a:r>
          </a:p>
        </p:txBody>
      </p:sp>
    </p:spTree>
    <p:extLst>
      <p:ext uri="{BB962C8B-B14F-4D97-AF65-F5344CB8AC3E}">
        <p14:creationId xmlns:p14="http://schemas.microsoft.com/office/powerpoint/2010/main" val="2296825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208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645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12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使用计算机辅助工业产品设计的</a:t>
            </a:r>
            <a:r>
              <a:rPr lang="en-US" altLang="zh-CN" dirty="0"/>
              <a:t>CAE</a:t>
            </a:r>
            <a:r>
              <a:rPr lang="zh-CN" altLang="en-US" dirty="0"/>
              <a:t>技术是现代化智能工业中的一块重要拼图，其中，具有代表性的是有限元分析法。该方法对工程产品进行离散化建模，再基于数值计算的原理，通过人为设定的物理约束和力学公式模拟真实工业场景。如图所示，通过分析汽车的外形结构，有限元法可以仿真计算汽车风阻系数，即汽车在行驶时受到空气阻力大小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4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尽管有限元分析技术被广泛应用于生产实践，但随着工艺产品的日益复杂化与精细化，传统的有限元分析方法逐渐面临各种问题。其一，有限元法依赖于专业人员人工设定的物理约束和边界条件，缺乏自动化和智能化的应用流程，难以自动学习和适应复杂系统的行为。其二，在处理大型系统或进行动态分析时，有限元法往往需要对大量的网格单元进行数值求解，进而消耗大量的时间和计算资源，这使其难以满足产品设计和优化的快速迭代需求。</a:t>
            </a:r>
          </a:p>
        </p:txBody>
      </p:sp>
    </p:spTree>
    <p:extLst>
      <p:ext uri="{BB962C8B-B14F-4D97-AF65-F5344CB8AC3E}">
        <p14:creationId xmlns:p14="http://schemas.microsoft.com/office/powerpoint/2010/main" val="340232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因此，科学家们尝试将深度学习方法结合物理仿真，应用于工业场景。将深度学习应用于物理仿真是典型的</a:t>
            </a:r>
            <a:r>
              <a:rPr lang="en-US" altLang="zh-CN" dirty="0"/>
              <a:t>AI4Science</a:t>
            </a:r>
            <a:r>
              <a:rPr lang="zh-CN" altLang="en-US" dirty="0"/>
              <a:t>应用，它基于数据驱动对复杂的非线性物理结构进行分析建模，能够加速仿真过程，并应用于不确定性建模、多物理场耦合等场景，如今已被广泛应用于流体力学分析仿真。然而，深度学习方法仍面临着适应性、泛化能力、精确性不足等挑战</a:t>
            </a:r>
          </a:p>
        </p:txBody>
      </p:sp>
    </p:spTree>
    <p:extLst>
      <p:ext uri="{BB962C8B-B14F-4D97-AF65-F5344CB8AC3E}">
        <p14:creationId xmlns:p14="http://schemas.microsoft.com/office/powerpoint/2010/main" val="396659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此基础上，本课题以汽车风阻系数预测为例，尝试将图神经网络应用于工程产品的分析建模。通过节点的特征聚合和表示学习，图神经网络能够自适应地提取汽车的结构特征，进行物理建模与仿真。在此基础上，本课题还将通过图采样算法，优化模型性能</a:t>
            </a:r>
          </a:p>
        </p:txBody>
      </p:sp>
    </p:spTree>
    <p:extLst>
      <p:ext uri="{BB962C8B-B14F-4D97-AF65-F5344CB8AC3E}">
        <p14:creationId xmlns:p14="http://schemas.microsoft.com/office/powerpoint/2010/main" val="3251802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接下来是研究思路的介绍</a:t>
            </a:r>
          </a:p>
        </p:txBody>
      </p:sp>
    </p:spTree>
    <p:extLst>
      <p:ext uri="{BB962C8B-B14F-4D97-AF65-F5344CB8AC3E}">
        <p14:creationId xmlns:p14="http://schemas.microsoft.com/office/powerpoint/2010/main" val="310479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工业产品的三维数据表示是本课题所要解决的首要问题。左图是由斯坦福兔子表示的四种常用的三维数据表示格式，体素、点云、多视图以及三角网格。本课题针对各种数据类型及其相关的深度学习方法进行了文献调研，总结了其应用场景及各自的优缺点</a:t>
            </a:r>
          </a:p>
        </p:txBody>
      </p:sp>
    </p:spTree>
    <p:extLst>
      <p:ext uri="{BB962C8B-B14F-4D97-AF65-F5344CB8AC3E}">
        <p14:creationId xmlns:p14="http://schemas.microsoft.com/office/powerpoint/2010/main" val="82355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本课题最终决定采用网格数据表示汽车结构，并沿用</a:t>
            </a:r>
            <a:r>
              <a:rPr lang="en-US" altLang="zh-CN" dirty="0"/>
              <a:t>MeshGraphNet</a:t>
            </a:r>
            <a:r>
              <a:rPr lang="zh-CN" altLang="en-US" dirty="0"/>
              <a:t>模型，这是一种基于三维网格的图神经网络模型，在三维网格能够对物理模型进行高精度仿真的基础上，该算法通过网格边的信息传递机制，不断对图网络中的节点特征进行迭代更新，提取物理模型的隐藏结构特征，最终得到节点特征表示，并用于下游的预测任务</a:t>
            </a:r>
          </a:p>
        </p:txBody>
      </p:sp>
    </p:spTree>
    <p:extLst>
      <p:ext uri="{BB962C8B-B14F-4D97-AF65-F5344CB8AC3E}">
        <p14:creationId xmlns:p14="http://schemas.microsoft.com/office/powerpoint/2010/main" val="367148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23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28" name="表格 24"/>
          <p:cNvGraphicFramePr/>
          <p:nvPr/>
        </p:nvGraphicFramePr>
        <p:xfrm>
          <a:off x="0" y="1268759"/>
          <a:ext cx="1691680" cy="39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绪论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144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1" name="矩形 27"/>
          <p:cNvGrpSpPr/>
          <p:nvPr/>
        </p:nvGrpSpPr>
        <p:grpSpPr>
          <a:xfrm>
            <a:off x="-1" y="2064749"/>
            <a:ext cx="1691682" cy="767351"/>
            <a:chOff x="0" y="0"/>
            <a:chExt cx="1691680" cy="767350"/>
          </a:xfrm>
        </p:grpSpPr>
        <p:sp>
          <p:nvSpPr>
            <p:cNvPr id="129" name="矩形"/>
            <p:cNvSpPr/>
            <p:nvPr/>
          </p:nvSpPr>
          <p:spPr>
            <a:xfrm>
              <a:off x="-1" y="-1"/>
              <a:ext cx="1691682" cy="76735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0" name="研究方法与思路"/>
            <p:cNvSpPr txBox="1"/>
            <p:nvPr/>
          </p:nvSpPr>
          <p:spPr>
            <a:xfrm>
              <a:off x="-1" y="198255"/>
              <a:ext cx="1691682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研究方法与思路</a:t>
              </a:r>
            </a:p>
          </p:txBody>
        </p:sp>
      </p:grpSp>
      <p:sp>
        <p:nvSpPr>
          <p:cNvPr id="132" name="直接连接符 29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" name="文本框 30"/>
          <p:cNvSpPr txBox="1"/>
          <p:nvPr/>
        </p:nvSpPr>
        <p:spPr>
          <a:xfrm>
            <a:off x="2210764" y="519918"/>
            <a:ext cx="33045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研究成果与应用</a:t>
            </a:r>
          </a:p>
        </p:txBody>
      </p:sp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5" name="等腰三角形 9"/>
          <p:cNvSpPr/>
          <p:nvPr/>
        </p:nvSpPr>
        <p:spPr>
          <a:xfrm rot="16200000">
            <a:off x="1547663" y="3948934"/>
            <a:ext cx="144017" cy="144017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文本框 19">
            <a:extLst>
              <a:ext uri="{FF2B5EF4-FFF2-40B4-BE49-F238E27FC236}">
                <a16:creationId xmlns:a16="http://schemas.microsoft.com/office/drawing/2014/main" id="{FF05A5AF-688B-8361-F562-66E1DF034ACA}"/>
              </a:ext>
            </a:extLst>
          </p:cNvPr>
          <p:cNvSpPr txBox="1"/>
          <p:nvPr userDrawn="1"/>
        </p:nvSpPr>
        <p:spPr>
          <a:xfrm>
            <a:off x="8605894" y="13995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sz="1800" b="0" i="0" u="none" strike="noStrike" cap="none" spc="0" normalizeH="0" baseline="0" dirty="0" err="1">
                <a:ln>
                  <a:noFill/>
                </a:ln>
                <a:solidFill>
                  <a:srgbClr val="767171"/>
                </a:solidFill>
                <a:effectLst/>
                <a:uFillTx/>
                <a:latin typeface="微软雅黑"/>
                <a:ea typeface="微软雅黑"/>
                <a:sym typeface="微软雅黑"/>
              </a:rPr>
              <a:t>选题背景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767171"/>
              </a:solidFill>
              <a:effectLst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直接连接符 20">
            <a:extLst>
              <a:ext uri="{FF2B5EF4-FFF2-40B4-BE49-F238E27FC236}">
                <a16:creationId xmlns:a16="http://schemas.microsoft.com/office/drawing/2014/main" id="{5D4ED9AF-C478-0C31-1B2A-03BC3B6FDF0B}"/>
              </a:ext>
            </a:extLst>
          </p:cNvPr>
          <p:cNvSpPr/>
          <p:nvPr userDrawn="1"/>
        </p:nvSpPr>
        <p:spPr>
          <a:xfrm>
            <a:off x="9713890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文本框 21">
            <a:extLst>
              <a:ext uri="{FF2B5EF4-FFF2-40B4-BE49-F238E27FC236}">
                <a16:creationId xmlns:a16="http://schemas.microsoft.com/office/drawing/2014/main" id="{BAAA5928-659A-0050-7E05-21E4E98CE8B4}"/>
              </a:ext>
            </a:extLst>
          </p:cNvPr>
          <p:cNvSpPr txBox="1"/>
          <p:nvPr userDrawn="1"/>
        </p:nvSpPr>
        <p:spPr>
          <a:xfrm>
            <a:off x="9713890" y="13995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sz="1800" b="0" i="0" u="none" strike="noStrike" cap="none" spc="0" normalizeH="0" baseline="0" dirty="0" err="1">
                <a:ln>
                  <a:noFill/>
                </a:ln>
                <a:solidFill>
                  <a:srgbClr val="767171"/>
                </a:solidFill>
                <a:effectLst/>
                <a:uFillTx/>
                <a:latin typeface="微软雅黑"/>
                <a:ea typeface="微软雅黑"/>
                <a:sym typeface="微软雅黑"/>
              </a:rPr>
              <a:t>研究意义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767171"/>
              </a:solidFill>
              <a:effectLst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5" name="直接连接符 22">
            <a:extLst>
              <a:ext uri="{FF2B5EF4-FFF2-40B4-BE49-F238E27FC236}">
                <a16:creationId xmlns:a16="http://schemas.microsoft.com/office/drawing/2014/main" id="{58F883F1-877D-E5DD-58DF-6BB044D5A4B6}"/>
              </a:ext>
            </a:extLst>
          </p:cNvPr>
          <p:cNvSpPr/>
          <p:nvPr userDrawn="1"/>
        </p:nvSpPr>
        <p:spPr>
          <a:xfrm>
            <a:off x="10821885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DA207988-9910-566E-F850-C399B9A5A085}"/>
              </a:ext>
            </a:extLst>
          </p:cNvPr>
          <p:cNvSpPr txBox="1"/>
          <p:nvPr userDrawn="1"/>
        </p:nvSpPr>
        <p:spPr>
          <a:xfrm>
            <a:off x="10821885" y="128715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kumimoji="0" sz="1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/>
                <a:ea typeface="微软雅黑"/>
                <a:sym typeface="微软雅黑"/>
              </a:rPr>
              <a:t>贡献与创新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/>
              <a:ea typeface="微软雅黑"/>
              <a:sym typeface="微软雅黑"/>
            </a:endParaRP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23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43" name="表格 24"/>
          <p:cNvGraphicFramePr/>
          <p:nvPr/>
        </p:nvGraphicFramePr>
        <p:xfrm>
          <a:off x="0" y="1268759"/>
          <a:ext cx="1691680" cy="39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绪论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144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6" name="矩形 27"/>
          <p:cNvGrpSpPr/>
          <p:nvPr/>
        </p:nvGrpSpPr>
        <p:grpSpPr>
          <a:xfrm>
            <a:off x="-1" y="2064749"/>
            <a:ext cx="1691682" cy="767351"/>
            <a:chOff x="0" y="0"/>
            <a:chExt cx="1691680" cy="767350"/>
          </a:xfrm>
        </p:grpSpPr>
        <p:sp>
          <p:nvSpPr>
            <p:cNvPr id="144" name="矩形"/>
            <p:cNvSpPr/>
            <p:nvPr/>
          </p:nvSpPr>
          <p:spPr>
            <a:xfrm>
              <a:off x="-1" y="-1"/>
              <a:ext cx="1691682" cy="76735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45" name="研究方法与思路"/>
            <p:cNvSpPr txBox="1"/>
            <p:nvPr/>
          </p:nvSpPr>
          <p:spPr>
            <a:xfrm>
              <a:off x="-1" y="198255"/>
              <a:ext cx="1691682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研究方法与思路</a:t>
              </a:r>
            </a:p>
          </p:txBody>
        </p:sp>
      </p:grpSp>
      <p:sp>
        <p:nvSpPr>
          <p:cNvPr id="147" name="直接连接符 29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8" name="文本框 30"/>
          <p:cNvSpPr txBox="1"/>
          <p:nvPr/>
        </p:nvSpPr>
        <p:spPr>
          <a:xfrm>
            <a:off x="2210764" y="519918"/>
            <a:ext cx="33045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研究成果与应用</a:t>
            </a:r>
          </a:p>
        </p:txBody>
      </p:sp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0" name="等腰三角形 9"/>
          <p:cNvSpPr/>
          <p:nvPr/>
        </p:nvSpPr>
        <p:spPr>
          <a:xfrm rot="16200000">
            <a:off x="1547663" y="3948934"/>
            <a:ext cx="144017" cy="144017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文本框 19">
            <a:extLst>
              <a:ext uri="{FF2B5EF4-FFF2-40B4-BE49-F238E27FC236}">
                <a16:creationId xmlns:a16="http://schemas.microsoft.com/office/drawing/2014/main" id="{61F06A97-7934-FA3C-8603-D2D637FBD55F}"/>
              </a:ext>
            </a:extLst>
          </p:cNvPr>
          <p:cNvSpPr txBox="1"/>
          <p:nvPr userDrawn="1"/>
        </p:nvSpPr>
        <p:spPr>
          <a:xfrm>
            <a:off x="8605894" y="13995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sz="1800" b="0" i="0" u="none" strike="noStrike" cap="none" spc="0" normalizeH="0" baseline="0" dirty="0" err="1">
                <a:ln>
                  <a:noFill/>
                </a:ln>
                <a:solidFill>
                  <a:srgbClr val="767171"/>
                </a:solidFill>
                <a:effectLst/>
                <a:uFillTx/>
                <a:latin typeface="微软雅黑"/>
                <a:ea typeface="微软雅黑"/>
                <a:sym typeface="微软雅黑"/>
              </a:rPr>
              <a:t>选题背景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767171"/>
              </a:solidFill>
              <a:effectLst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直接连接符 20">
            <a:extLst>
              <a:ext uri="{FF2B5EF4-FFF2-40B4-BE49-F238E27FC236}">
                <a16:creationId xmlns:a16="http://schemas.microsoft.com/office/drawing/2014/main" id="{E56C1610-4EBD-F56A-B501-78CDB3DF139C}"/>
              </a:ext>
            </a:extLst>
          </p:cNvPr>
          <p:cNvSpPr/>
          <p:nvPr userDrawn="1"/>
        </p:nvSpPr>
        <p:spPr>
          <a:xfrm>
            <a:off x="9713890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文本框 21">
            <a:extLst>
              <a:ext uri="{FF2B5EF4-FFF2-40B4-BE49-F238E27FC236}">
                <a16:creationId xmlns:a16="http://schemas.microsoft.com/office/drawing/2014/main" id="{B7090B73-D6F7-8CB4-E4E3-C4262E88A51C}"/>
              </a:ext>
            </a:extLst>
          </p:cNvPr>
          <p:cNvSpPr txBox="1"/>
          <p:nvPr userDrawn="1"/>
        </p:nvSpPr>
        <p:spPr>
          <a:xfrm>
            <a:off x="9713890" y="139954"/>
            <a:ext cx="10185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研究意义</a:t>
            </a:r>
            <a:endParaRPr dirty="0"/>
          </a:p>
        </p:txBody>
      </p:sp>
      <p:sp>
        <p:nvSpPr>
          <p:cNvPr id="5" name="直接连接符 22">
            <a:extLst>
              <a:ext uri="{FF2B5EF4-FFF2-40B4-BE49-F238E27FC236}">
                <a16:creationId xmlns:a16="http://schemas.microsoft.com/office/drawing/2014/main" id="{6A1A0560-6B83-883A-6E2B-074D2AE11F67}"/>
              </a:ext>
            </a:extLst>
          </p:cNvPr>
          <p:cNvSpPr/>
          <p:nvPr userDrawn="1"/>
        </p:nvSpPr>
        <p:spPr>
          <a:xfrm>
            <a:off x="10821885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C33ACD9B-D8B3-8803-9B29-5941C1C19A53}"/>
              </a:ext>
            </a:extLst>
          </p:cNvPr>
          <p:cNvSpPr txBox="1"/>
          <p:nvPr userDrawn="1"/>
        </p:nvSpPr>
        <p:spPr>
          <a:xfrm>
            <a:off x="10821885" y="128715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贡献与创新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矩形 23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直接连接符 29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文本框 30"/>
          <p:cNvSpPr txBox="1"/>
          <p:nvPr/>
        </p:nvSpPr>
        <p:spPr>
          <a:xfrm>
            <a:off x="2210764" y="531057"/>
            <a:ext cx="19329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dirty="0"/>
              <a:t>论文总结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161" name="表格 15"/>
          <p:cNvGraphicFramePr/>
          <p:nvPr/>
        </p:nvGraphicFramePr>
        <p:xfrm>
          <a:off x="8194" y="1295575"/>
          <a:ext cx="1691680" cy="399929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5">
                <a:tc>
                  <a:txBody>
                    <a:bodyPr/>
                    <a:lstStyle/>
                    <a:p>
                      <a:pPr algn="ctr">
                        <a:defRPr sz="16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4" name="组合 16"/>
          <p:cNvGrpSpPr/>
          <p:nvPr/>
        </p:nvGrpSpPr>
        <p:grpSpPr>
          <a:xfrm>
            <a:off x="-1" y="1481335"/>
            <a:ext cx="1691682" cy="370841"/>
            <a:chOff x="0" y="0"/>
            <a:chExt cx="1691680" cy="370840"/>
          </a:xfrm>
        </p:grpSpPr>
        <p:sp>
          <p:nvSpPr>
            <p:cNvPr id="162" name="矩形 17"/>
            <p:cNvSpPr txBox="1"/>
            <p:nvPr/>
          </p:nvSpPr>
          <p:spPr>
            <a:xfrm>
              <a:off x="0" y="0"/>
              <a:ext cx="169168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绪论</a:t>
              </a:r>
            </a:p>
          </p:txBody>
        </p:sp>
        <p:sp>
          <p:nvSpPr>
            <p:cNvPr id="163" name="等腰三角形 18"/>
            <p:cNvSpPr/>
            <p:nvPr/>
          </p:nvSpPr>
          <p:spPr>
            <a:xfrm rot="16200000">
              <a:off x="1547664" y="113413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5" name="矩形 22"/>
          <p:cNvSpPr txBox="1"/>
          <p:nvPr/>
        </p:nvSpPr>
        <p:spPr>
          <a:xfrm>
            <a:off x="3667" y="2287679"/>
            <a:ext cx="16916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研究方法与思路</a:t>
            </a:r>
          </a:p>
        </p:txBody>
      </p:sp>
      <p:grpSp>
        <p:nvGrpSpPr>
          <p:cNvPr id="170" name="组合 10"/>
          <p:cNvGrpSpPr/>
          <p:nvPr/>
        </p:nvGrpSpPr>
        <p:grpSpPr>
          <a:xfrm>
            <a:off x="-2440" y="4510373"/>
            <a:ext cx="1691682" cy="788187"/>
            <a:chOff x="0" y="0"/>
            <a:chExt cx="1691680" cy="788185"/>
          </a:xfrm>
        </p:grpSpPr>
        <p:grpSp>
          <p:nvGrpSpPr>
            <p:cNvPr id="168" name="矩形 13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166" name="矩形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41445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" name="论文总结"/>
              <p:cNvSpPr txBox="1"/>
              <p:nvPr/>
            </p:nvSpPr>
            <p:spPr>
              <a:xfrm>
                <a:off x="-1" y="208672"/>
                <a:ext cx="169168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论文总结</a:t>
                </a:r>
              </a:p>
            </p:txBody>
          </p:sp>
        </p:grpSp>
        <p:sp>
          <p:nvSpPr>
            <p:cNvPr id="169" name="等腰三角形 12"/>
            <p:cNvSpPr/>
            <p:nvPr/>
          </p:nvSpPr>
          <p:spPr>
            <a:xfrm rot="16200000">
              <a:off x="1545365" y="322084"/>
              <a:ext cx="144018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矩形 23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直接连接符 29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文本框 30"/>
          <p:cNvSpPr txBox="1"/>
          <p:nvPr/>
        </p:nvSpPr>
        <p:spPr>
          <a:xfrm>
            <a:off x="2210764" y="531057"/>
            <a:ext cx="193899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zh-CN" altLang="en-US" dirty="0"/>
              <a:t>参考文献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161" name="表格 15"/>
          <p:cNvGraphicFramePr/>
          <p:nvPr/>
        </p:nvGraphicFramePr>
        <p:xfrm>
          <a:off x="8194" y="1295575"/>
          <a:ext cx="1691680" cy="399929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5">
                <a:tc>
                  <a:txBody>
                    <a:bodyPr/>
                    <a:lstStyle/>
                    <a:p>
                      <a:pPr algn="ctr">
                        <a:defRPr sz="16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4" name="组合 16"/>
          <p:cNvGrpSpPr/>
          <p:nvPr/>
        </p:nvGrpSpPr>
        <p:grpSpPr>
          <a:xfrm>
            <a:off x="-1" y="1481335"/>
            <a:ext cx="1691682" cy="370841"/>
            <a:chOff x="0" y="0"/>
            <a:chExt cx="1691680" cy="370840"/>
          </a:xfrm>
        </p:grpSpPr>
        <p:sp>
          <p:nvSpPr>
            <p:cNvPr id="162" name="矩形 17"/>
            <p:cNvSpPr txBox="1"/>
            <p:nvPr/>
          </p:nvSpPr>
          <p:spPr>
            <a:xfrm>
              <a:off x="0" y="0"/>
              <a:ext cx="169168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绪论</a:t>
              </a:r>
            </a:p>
          </p:txBody>
        </p:sp>
        <p:sp>
          <p:nvSpPr>
            <p:cNvPr id="163" name="等腰三角形 18"/>
            <p:cNvSpPr/>
            <p:nvPr/>
          </p:nvSpPr>
          <p:spPr>
            <a:xfrm rot="16200000">
              <a:off x="1547664" y="113413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5" name="矩形 22"/>
          <p:cNvSpPr txBox="1"/>
          <p:nvPr/>
        </p:nvSpPr>
        <p:spPr>
          <a:xfrm>
            <a:off x="3667" y="2287679"/>
            <a:ext cx="16916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研究方法与思路</a:t>
            </a:r>
          </a:p>
        </p:txBody>
      </p:sp>
      <p:grpSp>
        <p:nvGrpSpPr>
          <p:cNvPr id="170" name="组合 10"/>
          <p:cNvGrpSpPr/>
          <p:nvPr/>
        </p:nvGrpSpPr>
        <p:grpSpPr>
          <a:xfrm>
            <a:off x="-2440" y="4510373"/>
            <a:ext cx="1691682" cy="788187"/>
            <a:chOff x="0" y="0"/>
            <a:chExt cx="1691680" cy="788185"/>
          </a:xfrm>
        </p:grpSpPr>
        <p:grpSp>
          <p:nvGrpSpPr>
            <p:cNvPr id="168" name="矩形 13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166" name="矩形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41445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" name="论文总结"/>
              <p:cNvSpPr txBox="1"/>
              <p:nvPr/>
            </p:nvSpPr>
            <p:spPr>
              <a:xfrm>
                <a:off x="-1" y="208672"/>
                <a:ext cx="169168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论文总结</a:t>
                </a:r>
              </a:p>
            </p:txBody>
          </p:sp>
        </p:grpSp>
        <p:sp>
          <p:nvSpPr>
            <p:cNvPr id="169" name="等腰三角形 12"/>
            <p:cNvSpPr/>
            <p:nvPr/>
          </p:nvSpPr>
          <p:spPr>
            <a:xfrm rot="16200000">
              <a:off x="1545365" y="322084"/>
              <a:ext cx="144018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820759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1" cy="2387601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标题文本</a:t>
            </a:r>
          </a:p>
        </p:txBody>
      </p:sp>
      <p:sp>
        <p:nvSpPr>
          <p:cNvPr id="18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1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4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绪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29" name="表格 7"/>
          <p:cNvGraphicFramePr/>
          <p:nvPr/>
        </p:nvGraphicFramePr>
        <p:xfrm>
          <a:off x="0" y="1268759"/>
          <a:ext cx="1691680" cy="39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研究方法与思路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4" name="组合 9"/>
          <p:cNvGrpSpPr/>
          <p:nvPr/>
        </p:nvGrpSpPr>
        <p:grpSpPr>
          <a:xfrm>
            <a:off x="-1" y="1272662"/>
            <a:ext cx="1691682" cy="788187"/>
            <a:chOff x="0" y="0"/>
            <a:chExt cx="1691680" cy="788185"/>
          </a:xfrm>
        </p:grpSpPr>
        <p:grpSp>
          <p:nvGrpSpPr>
            <p:cNvPr id="32" name="矩形 10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sp>
            <p:nvSpPr>
              <p:cNvPr id="30" name="矩形"/>
              <p:cNvSpPr/>
              <p:nvPr/>
            </p:nvSpPr>
            <p:spPr>
              <a:xfrm>
                <a:off x="-1" y="0"/>
                <a:ext cx="1691682" cy="788186"/>
              </a:xfrm>
              <a:prstGeom prst="rect">
                <a:avLst/>
              </a:prstGeom>
              <a:solidFill>
                <a:srgbClr val="41445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" name="绪论"/>
              <p:cNvSpPr txBox="1"/>
              <p:nvPr/>
            </p:nvSpPr>
            <p:spPr>
              <a:xfrm>
                <a:off x="-1" y="189623"/>
                <a:ext cx="1691682" cy="408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绪论</a:t>
                </a:r>
              </a:p>
            </p:txBody>
          </p:sp>
        </p:grpSp>
        <p:sp>
          <p:nvSpPr>
            <p:cNvPr id="33" name="等腰三角形 11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" name="直接连接符 12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" name="文本框 13"/>
          <p:cNvSpPr txBox="1"/>
          <p:nvPr/>
        </p:nvSpPr>
        <p:spPr>
          <a:xfrm>
            <a:off x="2210764" y="509286"/>
            <a:ext cx="126127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绪 论</a:t>
            </a:r>
          </a:p>
        </p:txBody>
      </p:sp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" name="文本框 19"/>
          <p:cNvSpPr txBox="1"/>
          <p:nvPr/>
        </p:nvSpPr>
        <p:spPr>
          <a:xfrm>
            <a:off x="8605894" y="139954"/>
            <a:ext cx="10185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选题背景</a:t>
            </a:r>
          </a:p>
        </p:txBody>
      </p:sp>
      <p:sp>
        <p:nvSpPr>
          <p:cNvPr id="39" name="直接连接符 20"/>
          <p:cNvSpPr/>
          <p:nvPr/>
        </p:nvSpPr>
        <p:spPr>
          <a:xfrm>
            <a:off x="9713890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" name="文本框 21"/>
          <p:cNvSpPr txBox="1"/>
          <p:nvPr/>
        </p:nvSpPr>
        <p:spPr>
          <a:xfrm>
            <a:off x="9713890" y="139954"/>
            <a:ext cx="10185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研究意义</a:t>
            </a:r>
          </a:p>
        </p:txBody>
      </p:sp>
      <p:sp>
        <p:nvSpPr>
          <p:cNvPr id="41" name="直接连接符 22"/>
          <p:cNvSpPr/>
          <p:nvPr/>
        </p:nvSpPr>
        <p:spPr>
          <a:xfrm>
            <a:off x="10821885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文本框 23"/>
          <p:cNvSpPr txBox="1"/>
          <p:nvPr/>
        </p:nvSpPr>
        <p:spPr>
          <a:xfrm>
            <a:off x="10821885" y="128715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贡献与创新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6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直接连接符 12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文本框 13"/>
          <p:cNvSpPr txBox="1"/>
          <p:nvPr/>
        </p:nvSpPr>
        <p:spPr>
          <a:xfrm>
            <a:off x="2210764" y="509286"/>
            <a:ext cx="126127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绪 论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" name="文本框 19"/>
          <p:cNvSpPr txBox="1"/>
          <p:nvPr/>
        </p:nvSpPr>
        <p:spPr>
          <a:xfrm>
            <a:off x="10911340" y="139954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贡献与创新</a:t>
            </a:r>
            <a:endParaRPr dirty="0"/>
          </a:p>
        </p:txBody>
      </p:sp>
      <p:sp>
        <p:nvSpPr>
          <p:cNvPr id="75" name="直接连接符 26"/>
          <p:cNvSpPr/>
          <p:nvPr/>
        </p:nvSpPr>
        <p:spPr>
          <a:xfrm>
            <a:off x="9713890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" name="文本框 21"/>
          <p:cNvSpPr txBox="1"/>
          <p:nvPr/>
        </p:nvSpPr>
        <p:spPr>
          <a:xfrm>
            <a:off x="9758617" y="120150"/>
            <a:ext cx="10185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研究意义</a:t>
            </a:r>
            <a:endParaRPr dirty="0"/>
          </a:p>
        </p:txBody>
      </p:sp>
      <p:sp>
        <p:nvSpPr>
          <p:cNvPr id="77" name="直接连接符 28"/>
          <p:cNvSpPr/>
          <p:nvPr/>
        </p:nvSpPr>
        <p:spPr>
          <a:xfrm>
            <a:off x="10821885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文本框 23"/>
          <p:cNvSpPr txBox="1"/>
          <p:nvPr/>
        </p:nvSpPr>
        <p:spPr>
          <a:xfrm>
            <a:off x="8608775" y="12871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选题背景</a:t>
            </a:r>
            <a:endParaRPr dirty="0"/>
          </a:p>
        </p:txBody>
      </p:sp>
      <p:graphicFrame>
        <p:nvGraphicFramePr>
          <p:cNvPr id="79" name="表格 30"/>
          <p:cNvGraphicFramePr/>
          <p:nvPr>
            <p:extLst>
              <p:ext uri="{D42A27DB-BD31-4B8C-83A1-F6EECF244321}">
                <p14:modId xmlns:p14="http://schemas.microsoft.com/office/powerpoint/2010/main" val="3341702638"/>
              </p:ext>
            </p:extLst>
          </p:nvPr>
        </p:nvGraphicFramePr>
        <p:xfrm>
          <a:off x="14805" y="2171860"/>
          <a:ext cx="1691681" cy="25142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4" name="组合 31"/>
          <p:cNvGrpSpPr/>
          <p:nvPr/>
        </p:nvGrpSpPr>
        <p:grpSpPr>
          <a:xfrm>
            <a:off x="-18630" y="2171861"/>
            <a:ext cx="4471268" cy="615729"/>
            <a:chOff x="-2779582" y="-86222"/>
            <a:chExt cx="4471263" cy="615727"/>
          </a:xfrm>
        </p:grpSpPr>
        <p:grpSp>
          <p:nvGrpSpPr>
            <p:cNvPr id="82" name="矩形 32"/>
            <p:cNvGrpSpPr/>
            <p:nvPr/>
          </p:nvGrpSpPr>
          <p:grpSpPr>
            <a:xfrm>
              <a:off x="-2779582" y="-86222"/>
              <a:ext cx="1728938" cy="615727"/>
              <a:chOff x="-2779580" y="-86222"/>
              <a:chExt cx="1728937" cy="615726"/>
            </a:xfrm>
          </p:grpSpPr>
          <p:sp>
            <p:nvSpPr>
              <p:cNvPr id="80" name="矩形"/>
              <p:cNvSpPr/>
              <p:nvPr/>
            </p:nvSpPr>
            <p:spPr>
              <a:xfrm>
                <a:off x="-2742325" y="-86222"/>
                <a:ext cx="1691682" cy="615726"/>
              </a:xfrm>
              <a:prstGeom prst="rect">
                <a:avLst/>
              </a:prstGeom>
              <a:solidFill>
                <a:srgbClr val="41445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81" name="绪论"/>
              <p:cNvSpPr txBox="1"/>
              <p:nvPr/>
            </p:nvSpPr>
            <p:spPr>
              <a:xfrm>
                <a:off x="-2779580" y="17171"/>
                <a:ext cx="1691682" cy="408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dirty="0" err="1"/>
                  <a:t>绪论</a:t>
                </a:r>
                <a:endParaRPr dirty="0"/>
              </a:p>
            </p:txBody>
          </p:sp>
        </p:grpSp>
        <p:sp>
          <p:nvSpPr>
            <p:cNvPr id="83" name="等腰三角形 33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370777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5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直接连接符 12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文本框 13"/>
          <p:cNvSpPr txBox="1"/>
          <p:nvPr/>
        </p:nvSpPr>
        <p:spPr>
          <a:xfrm>
            <a:off x="2210764" y="509286"/>
            <a:ext cx="126127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绪 论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" name="文本框 19"/>
          <p:cNvSpPr txBox="1"/>
          <p:nvPr/>
        </p:nvSpPr>
        <p:spPr>
          <a:xfrm>
            <a:off x="8605894" y="139954"/>
            <a:ext cx="10185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选题背景</a:t>
            </a:r>
          </a:p>
        </p:txBody>
      </p:sp>
      <p:sp>
        <p:nvSpPr>
          <p:cNvPr id="75" name="直接连接符 26"/>
          <p:cNvSpPr/>
          <p:nvPr/>
        </p:nvSpPr>
        <p:spPr>
          <a:xfrm>
            <a:off x="9713890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" name="文本框 21"/>
          <p:cNvSpPr txBox="1"/>
          <p:nvPr/>
        </p:nvSpPr>
        <p:spPr>
          <a:xfrm>
            <a:off x="10865425" y="159758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贡献与创新</a:t>
            </a:r>
            <a:endParaRPr dirty="0"/>
          </a:p>
        </p:txBody>
      </p:sp>
      <p:sp>
        <p:nvSpPr>
          <p:cNvPr id="77" name="直接连接符 28"/>
          <p:cNvSpPr/>
          <p:nvPr/>
        </p:nvSpPr>
        <p:spPr>
          <a:xfrm>
            <a:off x="10821885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文本框 23"/>
          <p:cNvSpPr txBox="1"/>
          <p:nvPr/>
        </p:nvSpPr>
        <p:spPr>
          <a:xfrm>
            <a:off x="9762685" y="146742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研究意义</a:t>
            </a:r>
            <a:endParaRPr dirty="0"/>
          </a:p>
        </p:txBody>
      </p:sp>
      <p:graphicFrame>
        <p:nvGraphicFramePr>
          <p:cNvPr id="79" name="表格 30"/>
          <p:cNvGraphicFramePr/>
          <p:nvPr>
            <p:extLst>
              <p:ext uri="{D42A27DB-BD31-4B8C-83A1-F6EECF244321}">
                <p14:modId xmlns:p14="http://schemas.microsoft.com/office/powerpoint/2010/main" val="3341702638"/>
              </p:ext>
            </p:extLst>
          </p:nvPr>
        </p:nvGraphicFramePr>
        <p:xfrm>
          <a:off x="14805" y="2171860"/>
          <a:ext cx="1691681" cy="25142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4" name="组合 31"/>
          <p:cNvGrpSpPr/>
          <p:nvPr/>
        </p:nvGrpSpPr>
        <p:grpSpPr>
          <a:xfrm>
            <a:off x="-18630" y="2171861"/>
            <a:ext cx="4471268" cy="615729"/>
            <a:chOff x="-2779582" y="-86222"/>
            <a:chExt cx="4471263" cy="615727"/>
          </a:xfrm>
        </p:grpSpPr>
        <p:grpSp>
          <p:nvGrpSpPr>
            <p:cNvPr id="82" name="矩形 32"/>
            <p:cNvGrpSpPr/>
            <p:nvPr/>
          </p:nvGrpSpPr>
          <p:grpSpPr>
            <a:xfrm>
              <a:off x="-2779582" y="-86222"/>
              <a:ext cx="1728938" cy="615727"/>
              <a:chOff x="-2779580" y="-86222"/>
              <a:chExt cx="1728937" cy="615726"/>
            </a:xfrm>
          </p:grpSpPr>
          <p:sp>
            <p:nvSpPr>
              <p:cNvPr id="80" name="矩形"/>
              <p:cNvSpPr/>
              <p:nvPr/>
            </p:nvSpPr>
            <p:spPr>
              <a:xfrm>
                <a:off x="-2742325" y="-86222"/>
                <a:ext cx="1691682" cy="615726"/>
              </a:xfrm>
              <a:prstGeom prst="rect">
                <a:avLst/>
              </a:prstGeom>
              <a:solidFill>
                <a:srgbClr val="41445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81" name="绪论"/>
              <p:cNvSpPr txBox="1"/>
              <p:nvPr/>
            </p:nvSpPr>
            <p:spPr>
              <a:xfrm>
                <a:off x="-2779580" y="17171"/>
                <a:ext cx="1691682" cy="408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dirty="0" err="1"/>
                  <a:t>绪论</a:t>
                </a:r>
                <a:endParaRPr dirty="0"/>
              </a:p>
            </p:txBody>
          </p:sp>
        </p:grpSp>
        <p:sp>
          <p:nvSpPr>
            <p:cNvPr id="83" name="等腰三角形 33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065846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直接连接符 12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文本框 13"/>
          <p:cNvSpPr txBox="1"/>
          <p:nvPr/>
        </p:nvSpPr>
        <p:spPr>
          <a:xfrm>
            <a:off x="2210764" y="509286"/>
            <a:ext cx="368305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zh-CN" altLang="en-US" dirty="0"/>
              <a:t>研究思路与技术</a:t>
            </a:r>
            <a:endParaRPr dirty="0"/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79" name="表格 30"/>
          <p:cNvGraphicFramePr/>
          <p:nvPr>
            <p:extLst>
              <p:ext uri="{D42A27DB-BD31-4B8C-83A1-F6EECF244321}">
                <p14:modId xmlns:p14="http://schemas.microsoft.com/office/powerpoint/2010/main" val="1137002730"/>
              </p:ext>
            </p:extLst>
          </p:nvPr>
        </p:nvGraphicFramePr>
        <p:xfrm>
          <a:off x="14805" y="2171860"/>
          <a:ext cx="1691681" cy="25142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  <a:endParaRPr sz="16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4" name="组合 31"/>
          <p:cNvGrpSpPr/>
          <p:nvPr/>
        </p:nvGrpSpPr>
        <p:grpSpPr>
          <a:xfrm>
            <a:off x="-18630" y="2295060"/>
            <a:ext cx="4471268" cy="1131031"/>
            <a:chOff x="-2779582" y="36977"/>
            <a:chExt cx="4471263" cy="1131027"/>
          </a:xfrm>
        </p:grpSpPr>
        <p:grpSp>
          <p:nvGrpSpPr>
            <p:cNvPr id="82" name="矩形 32"/>
            <p:cNvGrpSpPr/>
            <p:nvPr/>
          </p:nvGrpSpPr>
          <p:grpSpPr>
            <a:xfrm>
              <a:off x="-2779582" y="36977"/>
              <a:ext cx="1717711" cy="1131027"/>
              <a:chOff x="-2779580" y="36977"/>
              <a:chExt cx="1717710" cy="1131025"/>
            </a:xfrm>
          </p:grpSpPr>
          <p:sp>
            <p:nvSpPr>
              <p:cNvPr id="80" name="矩形"/>
              <p:cNvSpPr/>
              <p:nvPr/>
            </p:nvSpPr>
            <p:spPr>
              <a:xfrm>
                <a:off x="-2753552" y="552276"/>
                <a:ext cx="1691682" cy="615726"/>
              </a:xfrm>
              <a:prstGeom prst="rect">
                <a:avLst/>
              </a:prstGeom>
              <a:solidFill>
                <a:srgbClr val="41445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81" name="绪论"/>
              <p:cNvSpPr txBox="1"/>
              <p:nvPr/>
            </p:nvSpPr>
            <p:spPr>
              <a:xfrm>
                <a:off x="-2779580" y="36977"/>
                <a:ext cx="1691682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dirty="0" err="1">
                    <a:solidFill>
                      <a:schemeClr val="tx1"/>
                    </a:solidFill>
                  </a:rPr>
                  <a:t>绪论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等腰三角形 33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绪论">
            <a:extLst>
              <a:ext uri="{FF2B5EF4-FFF2-40B4-BE49-F238E27FC236}">
                <a16:creationId xmlns:a16="http://schemas.microsoft.com/office/drawing/2014/main" id="{D143741E-DE3E-D42A-FB16-64D7B263656F}"/>
              </a:ext>
            </a:extLst>
          </p:cNvPr>
          <p:cNvSpPr txBox="1"/>
          <p:nvPr userDrawn="1"/>
        </p:nvSpPr>
        <p:spPr>
          <a:xfrm>
            <a:off x="-18631" y="2926178"/>
            <a:ext cx="169168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研究思路与技术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83563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直接连接符 12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文本框 13"/>
          <p:cNvSpPr txBox="1"/>
          <p:nvPr/>
        </p:nvSpPr>
        <p:spPr>
          <a:xfrm>
            <a:off x="2210764" y="509286"/>
            <a:ext cx="368305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zh-CN" altLang="en-US" dirty="0"/>
              <a:t>研究成果与应用</a:t>
            </a:r>
            <a:endParaRPr dirty="0"/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79" name="表格 30"/>
          <p:cNvGraphicFramePr/>
          <p:nvPr>
            <p:extLst>
              <p:ext uri="{D42A27DB-BD31-4B8C-83A1-F6EECF244321}">
                <p14:modId xmlns:p14="http://schemas.microsoft.com/office/powerpoint/2010/main" val="4113985689"/>
              </p:ext>
            </p:extLst>
          </p:nvPr>
        </p:nvGraphicFramePr>
        <p:xfrm>
          <a:off x="14805" y="2171860"/>
          <a:ext cx="1691681" cy="25142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  <a:endParaRPr sz="16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4" name="组合 31"/>
          <p:cNvGrpSpPr/>
          <p:nvPr/>
        </p:nvGrpSpPr>
        <p:grpSpPr>
          <a:xfrm>
            <a:off x="-18630" y="2295060"/>
            <a:ext cx="4471268" cy="429128"/>
            <a:chOff x="-2779582" y="36977"/>
            <a:chExt cx="4471263" cy="429126"/>
          </a:xfrm>
        </p:grpSpPr>
        <p:sp>
          <p:nvSpPr>
            <p:cNvPr id="81" name="绪论"/>
            <p:cNvSpPr txBox="1"/>
            <p:nvPr/>
          </p:nvSpPr>
          <p:spPr>
            <a:xfrm>
              <a:off x="-2779582" y="36977"/>
              <a:ext cx="1691683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>
                  <a:solidFill>
                    <a:schemeClr val="tx1"/>
                  </a:solidFill>
                </a:rPr>
                <a:t>绪论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3" name="等腰三角形 33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" name="矩形">
            <a:extLst>
              <a:ext uri="{FF2B5EF4-FFF2-40B4-BE49-F238E27FC236}">
                <a16:creationId xmlns:a16="http://schemas.microsoft.com/office/drawing/2014/main" id="{3227525B-0D41-0F0E-8E54-45B668228866}"/>
              </a:ext>
            </a:extLst>
          </p:cNvPr>
          <p:cNvSpPr/>
          <p:nvPr userDrawn="1"/>
        </p:nvSpPr>
        <p:spPr>
          <a:xfrm>
            <a:off x="14801" y="3434552"/>
            <a:ext cx="1691685" cy="615729"/>
          </a:xfrm>
          <a:prstGeom prst="rect">
            <a:avLst/>
          </a:prstGeom>
          <a:solidFill>
            <a:srgbClr val="4144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" name="绪论">
            <a:extLst>
              <a:ext uri="{FF2B5EF4-FFF2-40B4-BE49-F238E27FC236}">
                <a16:creationId xmlns:a16="http://schemas.microsoft.com/office/drawing/2014/main" id="{F31F5AB3-A563-BC26-FC40-60156004AC3D}"/>
              </a:ext>
            </a:extLst>
          </p:cNvPr>
          <p:cNvSpPr txBox="1"/>
          <p:nvPr userDrawn="1"/>
        </p:nvSpPr>
        <p:spPr>
          <a:xfrm>
            <a:off x="-18631" y="3554888"/>
            <a:ext cx="169168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研究成果与应用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92395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4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直接连接符 12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文本框 13"/>
          <p:cNvSpPr txBox="1"/>
          <p:nvPr/>
        </p:nvSpPr>
        <p:spPr>
          <a:xfrm>
            <a:off x="2210764" y="509286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zh-CN" altLang="en-US" dirty="0"/>
              <a:t>论文总结</a:t>
            </a:r>
            <a:endParaRPr dirty="0"/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79" name="表格 30"/>
          <p:cNvGraphicFramePr/>
          <p:nvPr>
            <p:extLst>
              <p:ext uri="{D42A27DB-BD31-4B8C-83A1-F6EECF244321}">
                <p14:modId xmlns:p14="http://schemas.microsoft.com/office/powerpoint/2010/main" val="1053944680"/>
              </p:ext>
            </p:extLst>
          </p:nvPr>
        </p:nvGraphicFramePr>
        <p:xfrm>
          <a:off x="14805" y="2171860"/>
          <a:ext cx="1691681" cy="25142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  <a:endParaRPr sz="16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57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dirty="0" err="1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  <a:endParaRPr sz="1600" dirty="0">
                        <a:latin typeface="微软雅黑"/>
                        <a:ea typeface="微软雅黑"/>
                        <a:cs typeface="微软雅黑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4" name="组合 31"/>
          <p:cNvGrpSpPr/>
          <p:nvPr/>
        </p:nvGrpSpPr>
        <p:grpSpPr>
          <a:xfrm>
            <a:off x="-18630" y="2295060"/>
            <a:ext cx="4471268" cy="429128"/>
            <a:chOff x="-2779582" y="36977"/>
            <a:chExt cx="4471263" cy="429126"/>
          </a:xfrm>
        </p:grpSpPr>
        <p:sp>
          <p:nvSpPr>
            <p:cNvPr id="81" name="绪论"/>
            <p:cNvSpPr txBox="1"/>
            <p:nvPr/>
          </p:nvSpPr>
          <p:spPr>
            <a:xfrm>
              <a:off x="-2779582" y="36977"/>
              <a:ext cx="1691683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>
                  <a:solidFill>
                    <a:schemeClr val="tx1"/>
                  </a:solidFill>
                </a:rPr>
                <a:t>绪论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3" name="等腰三角形 33"/>
            <p:cNvSpPr/>
            <p:nvPr/>
          </p:nvSpPr>
          <p:spPr>
            <a:xfrm rot="16200000">
              <a:off x="1547664" y="322086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" name="矩形">
            <a:extLst>
              <a:ext uri="{FF2B5EF4-FFF2-40B4-BE49-F238E27FC236}">
                <a16:creationId xmlns:a16="http://schemas.microsoft.com/office/drawing/2014/main" id="{3227525B-0D41-0F0E-8E54-45B668228866}"/>
              </a:ext>
            </a:extLst>
          </p:cNvPr>
          <p:cNvSpPr/>
          <p:nvPr userDrawn="1"/>
        </p:nvSpPr>
        <p:spPr>
          <a:xfrm>
            <a:off x="0" y="4070411"/>
            <a:ext cx="1691685" cy="615729"/>
          </a:xfrm>
          <a:prstGeom prst="rect">
            <a:avLst/>
          </a:prstGeom>
          <a:solidFill>
            <a:srgbClr val="4144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" name="绪论">
            <a:extLst>
              <a:ext uri="{FF2B5EF4-FFF2-40B4-BE49-F238E27FC236}">
                <a16:creationId xmlns:a16="http://schemas.microsoft.com/office/drawing/2014/main" id="{F31F5AB3-A563-BC26-FC40-60156004AC3D}"/>
              </a:ext>
            </a:extLst>
          </p:cNvPr>
          <p:cNvSpPr txBox="1"/>
          <p:nvPr userDrawn="1"/>
        </p:nvSpPr>
        <p:spPr>
          <a:xfrm>
            <a:off x="-18631" y="4201685"/>
            <a:ext cx="169168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论文总结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5007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23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直接连接符 29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文本框 30"/>
          <p:cNvSpPr txBox="1"/>
          <p:nvPr/>
        </p:nvSpPr>
        <p:spPr>
          <a:xfrm>
            <a:off x="2210764" y="520171"/>
            <a:ext cx="33045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研究方法与思路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95" name="表格 15"/>
          <p:cNvGraphicFramePr/>
          <p:nvPr/>
        </p:nvGraphicFramePr>
        <p:xfrm>
          <a:off x="0" y="1268759"/>
          <a:ext cx="1691680" cy="399929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5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8" name="组合 16"/>
          <p:cNvGrpSpPr/>
          <p:nvPr/>
        </p:nvGrpSpPr>
        <p:grpSpPr>
          <a:xfrm>
            <a:off x="-1" y="1481335"/>
            <a:ext cx="1691682" cy="370841"/>
            <a:chOff x="0" y="0"/>
            <a:chExt cx="1691680" cy="370840"/>
          </a:xfrm>
        </p:grpSpPr>
        <p:sp>
          <p:nvSpPr>
            <p:cNvPr id="96" name="矩形 17"/>
            <p:cNvSpPr txBox="1"/>
            <p:nvPr/>
          </p:nvSpPr>
          <p:spPr>
            <a:xfrm>
              <a:off x="0" y="0"/>
              <a:ext cx="169168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绪论</a:t>
              </a:r>
            </a:p>
          </p:txBody>
        </p:sp>
        <p:sp>
          <p:nvSpPr>
            <p:cNvPr id="97" name="等腰三角形 18"/>
            <p:cNvSpPr/>
            <p:nvPr/>
          </p:nvSpPr>
          <p:spPr>
            <a:xfrm rot="16200000">
              <a:off x="1547664" y="113413"/>
              <a:ext cx="144017" cy="144017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05" name="组合 1"/>
          <p:cNvGrpSpPr/>
          <p:nvPr/>
        </p:nvGrpSpPr>
        <p:grpSpPr>
          <a:xfrm>
            <a:off x="3667" y="2079006"/>
            <a:ext cx="1696207" cy="788187"/>
            <a:chOff x="0" y="0"/>
            <a:chExt cx="1696206" cy="788185"/>
          </a:xfrm>
        </p:grpSpPr>
        <p:grpSp>
          <p:nvGrpSpPr>
            <p:cNvPr id="103" name="组合 26"/>
            <p:cNvGrpSpPr/>
            <p:nvPr/>
          </p:nvGrpSpPr>
          <p:grpSpPr>
            <a:xfrm>
              <a:off x="0" y="0"/>
              <a:ext cx="1691681" cy="788186"/>
              <a:chOff x="0" y="0"/>
              <a:chExt cx="1691680" cy="788185"/>
            </a:xfrm>
          </p:grpSpPr>
          <p:grpSp>
            <p:nvGrpSpPr>
              <p:cNvPr id="101" name="矩形 27"/>
              <p:cNvGrpSpPr/>
              <p:nvPr/>
            </p:nvGrpSpPr>
            <p:grpSpPr>
              <a:xfrm>
                <a:off x="0" y="0"/>
                <a:ext cx="1691681" cy="788186"/>
                <a:chOff x="0" y="0"/>
                <a:chExt cx="1691680" cy="788185"/>
              </a:xfrm>
            </p:grpSpPr>
            <p:sp>
              <p:nvSpPr>
                <p:cNvPr id="99" name="矩形"/>
                <p:cNvSpPr/>
                <p:nvPr/>
              </p:nvSpPr>
              <p:spPr>
                <a:xfrm>
                  <a:off x="-1" y="0"/>
                  <a:ext cx="1691682" cy="788186"/>
                </a:xfrm>
                <a:prstGeom prst="rect">
                  <a:avLst/>
                </a:prstGeom>
                <a:solidFill>
                  <a:srgbClr val="41445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  <a:endParaRPr/>
                </a:p>
              </p:txBody>
            </p:sp>
            <p:sp>
              <p:nvSpPr>
                <p:cNvPr id="100" name="研究方法与思路"/>
                <p:cNvSpPr txBox="1"/>
                <p:nvPr/>
              </p:nvSpPr>
              <p:spPr>
                <a:xfrm>
                  <a:off x="-1" y="208672"/>
                  <a:ext cx="1691682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rPr dirty="0" err="1"/>
                    <a:t>研究方法与思路</a:t>
                  </a:r>
                  <a:endParaRPr dirty="0"/>
                </a:p>
              </p:txBody>
            </p:sp>
          </p:grpSp>
          <p:sp>
            <p:nvSpPr>
              <p:cNvPr id="102" name="等腰三角形 28"/>
              <p:cNvSpPr/>
              <p:nvPr/>
            </p:nvSpPr>
            <p:spPr>
              <a:xfrm rot="16200000">
                <a:off x="1547664" y="322085"/>
                <a:ext cx="144017" cy="144018"/>
              </a:xfrm>
              <a:prstGeom prst="triangl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04" name="等腰三角形 19"/>
            <p:cNvSpPr/>
            <p:nvPr/>
          </p:nvSpPr>
          <p:spPr>
            <a:xfrm rot="16200000">
              <a:off x="1552190" y="343351"/>
              <a:ext cx="144017" cy="144018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文本框 19">
            <a:extLst>
              <a:ext uri="{FF2B5EF4-FFF2-40B4-BE49-F238E27FC236}">
                <a16:creationId xmlns:a16="http://schemas.microsoft.com/office/drawing/2014/main" id="{11F57BD9-950F-A67B-381D-BC33D242FE9C}"/>
              </a:ext>
            </a:extLst>
          </p:cNvPr>
          <p:cNvSpPr txBox="1"/>
          <p:nvPr userDrawn="1"/>
        </p:nvSpPr>
        <p:spPr>
          <a:xfrm>
            <a:off x="8605894" y="13995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sz="1800" b="0" i="0" u="none" strike="noStrike" cap="none" spc="0" normalizeH="0" baseline="0" dirty="0" err="1">
                <a:ln>
                  <a:noFill/>
                </a:ln>
                <a:solidFill>
                  <a:srgbClr val="767171"/>
                </a:solidFill>
                <a:effectLst/>
                <a:uFillTx/>
                <a:latin typeface="微软雅黑"/>
                <a:ea typeface="微软雅黑"/>
                <a:sym typeface="微软雅黑"/>
              </a:rPr>
              <a:t>选题背景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767171"/>
              </a:solidFill>
              <a:effectLst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直接连接符 20">
            <a:extLst>
              <a:ext uri="{FF2B5EF4-FFF2-40B4-BE49-F238E27FC236}">
                <a16:creationId xmlns:a16="http://schemas.microsoft.com/office/drawing/2014/main" id="{28B84477-46FB-3F2C-61E7-8D584FF9E485}"/>
              </a:ext>
            </a:extLst>
          </p:cNvPr>
          <p:cNvSpPr/>
          <p:nvPr userDrawn="1"/>
        </p:nvSpPr>
        <p:spPr>
          <a:xfrm>
            <a:off x="9713890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文本框 21">
            <a:extLst>
              <a:ext uri="{FF2B5EF4-FFF2-40B4-BE49-F238E27FC236}">
                <a16:creationId xmlns:a16="http://schemas.microsoft.com/office/drawing/2014/main" id="{E282C9E9-04FB-AD61-087D-A31E02A3FDBC}"/>
              </a:ext>
            </a:extLst>
          </p:cNvPr>
          <p:cNvSpPr txBox="1"/>
          <p:nvPr userDrawn="1"/>
        </p:nvSpPr>
        <p:spPr>
          <a:xfrm>
            <a:off x="9713890" y="13995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研究意义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直接连接符 22">
            <a:extLst>
              <a:ext uri="{FF2B5EF4-FFF2-40B4-BE49-F238E27FC236}">
                <a16:creationId xmlns:a16="http://schemas.microsoft.com/office/drawing/2014/main" id="{47EF0957-462C-7255-12DE-B9417EF14031}"/>
              </a:ext>
            </a:extLst>
          </p:cNvPr>
          <p:cNvSpPr/>
          <p:nvPr userDrawn="1"/>
        </p:nvSpPr>
        <p:spPr>
          <a:xfrm>
            <a:off x="10821885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6C6CA363-4507-259B-7429-5625F97370A2}"/>
              </a:ext>
            </a:extLst>
          </p:cNvPr>
          <p:cNvSpPr txBox="1"/>
          <p:nvPr userDrawn="1"/>
        </p:nvSpPr>
        <p:spPr>
          <a:xfrm>
            <a:off x="10821885" y="128715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kumimoji="0" sz="1800" b="0" i="0" u="none" strike="noStrike" cap="none" spc="0" normalizeH="0" baseline="0" dirty="0" err="1">
                <a:ln>
                  <a:noFill/>
                </a:ln>
                <a:solidFill>
                  <a:srgbClr val="767171"/>
                </a:solidFill>
                <a:effectLst/>
                <a:uFillTx/>
                <a:latin typeface="微软雅黑"/>
                <a:ea typeface="微软雅黑"/>
                <a:sym typeface="微软雅黑"/>
              </a:rPr>
              <a:t>贡献与创新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767171"/>
              </a:solidFill>
              <a:effectLst/>
              <a:uFillTx/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936500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23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13" name="表格 24"/>
          <p:cNvGraphicFramePr/>
          <p:nvPr/>
        </p:nvGraphicFramePr>
        <p:xfrm>
          <a:off x="0" y="1268759"/>
          <a:ext cx="1691680" cy="39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绪论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关键技术与难点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144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研究成果与应用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论文总结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6" name="矩形 27"/>
          <p:cNvGrpSpPr/>
          <p:nvPr/>
        </p:nvGrpSpPr>
        <p:grpSpPr>
          <a:xfrm>
            <a:off x="-1" y="2064749"/>
            <a:ext cx="1691682" cy="788187"/>
            <a:chOff x="0" y="0"/>
            <a:chExt cx="1691680" cy="788185"/>
          </a:xfrm>
        </p:grpSpPr>
        <p:sp>
          <p:nvSpPr>
            <p:cNvPr id="114" name="矩形"/>
            <p:cNvSpPr/>
            <p:nvPr/>
          </p:nvSpPr>
          <p:spPr>
            <a:xfrm>
              <a:off x="-1" y="0"/>
              <a:ext cx="1691682" cy="788186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5" name="研究方法与思路"/>
            <p:cNvSpPr txBox="1"/>
            <p:nvPr/>
          </p:nvSpPr>
          <p:spPr>
            <a:xfrm>
              <a:off x="-1" y="208672"/>
              <a:ext cx="169168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研究方法与思路</a:t>
              </a:r>
            </a:p>
          </p:txBody>
        </p:sp>
      </p:grpSp>
      <p:sp>
        <p:nvSpPr>
          <p:cNvPr id="117" name="直接连接符 29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文本框 30"/>
          <p:cNvSpPr txBox="1"/>
          <p:nvPr/>
        </p:nvSpPr>
        <p:spPr>
          <a:xfrm>
            <a:off x="2210764" y="519918"/>
            <a:ext cx="33045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关键技术与难点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xfrm flipH="1">
            <a:off x="11211742" y="6003980"/>
            <a:ext cx="986608" cy="396241"/>
          </a:xfrm>
          <a:prstGeom prst="rect">
            <a:avLst/>
          </a:prstGeom>
          <a:solidFill>
            <a:srgbClr val="808080"/>
          </a:solidFill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wrap="square"/>
          <a:lstStyle>
            <a:lvl1pPr algn="ctr">
              <a:defRPr sz="18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等腰三角形 11"/>
          <p:cNvSpPr/>
          <p:nvPr/>
        </p:nvSpPr>
        <p:spPr>
          <a:xfrm rot="16200000">
            <a:off x="1547663" y="3174234"/>
            <a:ext cx="144017" cy="144017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文本框 19">
            <a:extLst>
              <a:ext uri="{FF2B5EF4-FFF2-40B4-BE49-F238E27FC236}">
                <a16:creationId xmlns:a16="http://schemas.microsoft.com/office/drawing/2014/main" id="{B34C85B2-8BDB-8089-3664-07F3BFC80540}"/>
              </a:ext>
            </a:extLst>
          </p:cNvPr>
          <p:cNvSpPr txBox="1"/>
          <p:nvPr userDrawn="1"/>
        </p:nvSpPr>
        <p:spPr>
          <a:xfrm>
            <a:off x="8605894" y="13995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sz="1800" b="0" i="0" u="none" strike="noStrike" cap="none" spc="0" normalizeH="0" baseline="0" dirty="0" err="1">
                <a:ln>
                  <a:noFill/>
                </a:ln>
                <a:solidFill>
                  <a:srgbClr val="767171"/>
                </a:solidFill>
                <a:effectLst/>
                <a:uFillTx/>
                <a:latin typeface="微软雅黑"/>
                <a:ea typeface="微软雅黑"/>
                <a:sym typeface="微软雅黑"/>
              </a:rPr>
              <a:t>选题背景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767171"/>
              </a:solidFill>
              <a:effectLst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直接连接符 20">
            <a:extLst>
              <a:ext uri="{FF2B5EF4-FFF2-40B4-BE49-F238E27FC236}">
                <a16:creationId xmlns:a16="http://schemas.microsoft.com/office/drawing/2014/main" id="{8A5EEFBA-1659-2AA0-A81D-EC8AEC564023}"/>
              </a:ext>
            </a:extLst>
          </p:cNvPr>
          <p:cNvSpPr/>
          <p:nvPr userDrawn="1"/>
        </p:nvSpPr>
        <p:spPr>
          <a:xfrm>
            <a:off x="9713890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文本框 21">
            <a:extLst>
              <a:ext uri="{FF2B5EF4-FFF2-40B4-BE49-F238E27FC236}">
                <a16:creationId xmlns:a16="http://schemas.microsoft.com/office/drawing/2014/main" id="{4EDB6DF8-219D-3B96-4D6D-98EE767372FA}"/>
              </a:ext>
            </a:extLst>
          </p:cNvPr>
          <p:cNvSpPr txBox="1"/>
          <p:nvPr userDrawn="1"/>
        </p:nvSpPr>
        <p:spPr>
          <a:xfrm>
            <a:off x="9713890" y="13995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sz="1800" b="0" i="0" u="none" strike="noStrike" cap="none" spc="0" normalizeH="0" baseline="0" dirty="0" err="1">
                <a:ln>
                  <a:noFill/>
                </a:ln>
                <a:solidFill>
                  <a:srgbClr val="767171"/>
                </a:solidFill>
                <a:effectLst/>
                <a:uFillTx/>
                <a:latin typeface="微软雅黑"/>
                <a:ea typeface="微软雅黑"/>
                <a:sym typeface="微软雅黑"/>
              </a:rPr>
              <a:t>研究意义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767171"/>
              </a:solidFill>
              <a:effectLst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5" name="直接连接符 22">
            <a:extLst>
              <a:ext uri="{FF2B5EF4-FFF2-40B4-BE49-F238E27FC236}">
                <a16:creationId xmlns:a16="http://schemas.microsoft.com/office/drawing/2014/main" id="{BEBEDF50-D958-A59E-D435-584F751AC309}"/>
              </a:ext>
            </a:extLst>
          </p:cNvPr>
          <p:cNvSpPr/>
          <p:nvPr userDrawn="1"/>
        </p:nvSpPr>
        <p:spPr>
          <a:xfrm>
            <a:off x="10821885" y="116015"/>
            <a:ext cx="1" cy="382034"/>
          </a:xfrm>
          <a:prstGeom prst="line">
            <a:avLst/>
          </a:prstGeom>
          <a:ln w="6350">
            <a:solidFill>
              <a:srgbClr val="76717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577457AF-E966-F656-52EF-4A5F7A284CBE}"/>
              </a:ext>
            </a:extLst>
          </p:cNvPr>
          <p:cNvSpPr txBox="1"/>
          <p:nvPr userDrawn="1"/>
        </p:nvSpPr>
        <p:spPr>
          <a:xfrm>
            <a:off x="10821885" y="128715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kumimoji="0" sz="1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/>
                <a:ea typeface="微软雅黑"/>
                <a:sym typeface="微软雅黑"/>
              </a:rPr>
              <a:t>贡献与创新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1284693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/>
        </p:nvSpPr>
        <p:spPr>
          <a:xfrm>
            <a:off x="-1" y="0"/>
            <a:ext cx="169168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日期占位符 1"/>
          <p:cNvSpPr txBox="1"/>
          <p:nvPr/>
        </p:nvSpPr>
        <p:spPr>
          <a:xfrm>
            <a:off x="457200" y="6385242"/>
            <a:ext cx="2133600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888888"/>
                </a:solidFill>
              </a:defRPr>
            </a:pPr>
            <a:endParaRPr/>
          </a:p>
        </p:txBody>
      </p:sp>
      <p:graphicFrame>
        <p:nvGraphicFramePr>
          <p:cNvPr id="4" name="表格 9"/>
          <p:cNvGraphicFramePr/>
          <p:nvPr/>
        </p:nvGraphicFramePr>
        <p:xfrm>
          <a:off x="0" y="1355463"/>
          <a:ext cx="1691680" cy="3873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52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绪论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界定与表征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合理交通结构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影响因素辨识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595959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干预对策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直接连接符 10"/>
          <p:cNvSpPr/>
          <p:nvPr/>
        </p:nvSpPr>
        <p:spPr>
          <a:xfrm>
            <a:off x="1907703" y="1268759"/>
            <a:ext cx="8312063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组合 11"/>
          <p:cNvGrpSpPr/>
          <p:nvPr/>
        </p:nvGrpSpPr>
        <p:grpSpPr>
          <a:xfrm>
            <a:off x="-1" y="1358721"/>
            <a:ext cx="1691682" cy="728263"/>
            <a:chOff x="0" y="0"/>
            <a:chExt cx="1691680" cy="728261"/>
          </a:xfrm>
        </p:grpSpPr>
        <p:grpSp>
          <p:nvGrpSpPr>
            <p:cNvPr id="8" name="矩形 12"/>
            <p:cNvGrpSpPr/>
            <p:nvPr/>
          </p:nvGrpSpPr>
          <p:grpSpPr>
            <a:xfrm>
              <a:off x="0" y="0"/>
              <a:ext cx="1691681" cy="728262"/>
              <a:chOff x="0" y="0"/>
              <a:chExt cx="1691680" cy="728261"/>
            </a:xfrm>
          </p:grpSpPr>
          <p:sp>
            <p:nvSpPr>
              <p:cNvPr id="6" name="矩形"/>
              <p:cNvSpPr/>
              <p:nvPr/>
            </p:nvSpPr>
            <p:spPr>
              <a:xfrm>
                <a:off x="-1" y="-1"/>
                <a:ext cx="1691682" cy="728263"/>
              </a:xfrm>
              <a:prstGeom prst="rect">
                <a:avLst/>
              </a:prstGeom>
              <a:solidFill>
                <a:srgbClr val="414455">
                  <a:alpha val="89804"/>
                </a:srgbClr>
              </a:solidFill>
              <a:ln w="12700" cap="flat">
                <a:noFill/>
                <a:miter lim="400000"/>
              </a:ln>
              <a:effectLst>
                <a:outerShdw blurRad="50800" dist="381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主要内容"/>
              <p:cNvSpPr txBox="1"/>
              <p:nvPr/>
            </p:nvSpPr>
            <p:spPr>
              <a:xfrm>
                <a:off x="-1" y="108860"/>
                <a:ext cx="1691682" cy="510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主要内容</a:t>
                </a:r>
              </a:p>
            </p:txBody>
          </p:sp>
        </p:grpSp>
        <p:sp>
          <p:nvSpPr>
            <p:cNvPr id="9" name="等腰三角形 13"/>
            <p:cNvSpPr/>
            <p:nvPr/>
          </p:nvSpPr>
          <p:spPr>
            <a:xfrm rot="16200000">
              <a:off x="1553138" y="292123"/>
              <a:ext cx="133068" cy="144017"/>
            </a:xfrm>
            <a:prstGeom prst="triangl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" name="文本框 15"/>
          <p:cNvSpPr txBox="1"/>
          <p:nvPr/>
        </p:nvSpPr>
        <p:spPr>
          <a:xfrm>
            <a:off x="2210764" y="509286"/>
            <a:ext cx="2136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主要内容</a:t>
            </a:r>
          </a:p>
        </p:txBody>
      </p:sp>
      <p:sp>
        <p:nvSpPr>
          <p:cNvPr id="1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55" r:id="rId10"/>
    <p:sldLayoutId id="2147483656" r:id="rId11"/>
    <p:sldLayoutId id="2147483657" r:id="rId12"/>
    <p:sldLayoutId id="2147483671" r:id="rId13"/>
    <p:sldLayoutId id="2147483658" r:id="rId14"/>
    <p:sldLayoutId id="2147483659" r:id="rId15"/>
    <p:sldLayoutId id="2147483660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3"/>
          <p:cNvSpPr txBox="1"/>
          <p:nvPr/>
        </p:nvSpPr>
        <p:spPr>
          <a:xfrm>
            <a:off x="1946761" y="1075450"/>
            <a:ext cx="8916311" cy="1656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6600" b="1">
                <a:solidFill>
                  <a:srgbClr val="41445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dirty="0"/>
              <a:t>面向复杂工程产品的大规模图网络优化技术</a:t>
            </a:r>
            <a:endParaRPr lang="en-US" altLang="zh-CN" sz="3600" dirty="0"/>
          </a:p>
          <a:p>
            <a:pPr>
              <a:lnSpc>
                <a:spcPct val="150000"/>
              </a:lnSpc>
            </a:pPr>
            <a:r>
              <a:rPr lang="en-US" altLang="zh-CN" sz="3600" dirty="0"/>
              <a:t>——</a:t>
            </a:r>
            <a:r>
              <a:rPr lang="zh-CN" altLang="en-US" sz="3600" dirty="0"/>
              <a:t>以汽车风阻系数预测为例</a:t>
            </a:r>
            <a:endParaRPr sz="3600" dirty="0"/>
          </a:p>
        </p:txBody>
      </p:sp>
      <p:sp>
        <p:nvSpPr>
          <p:cNvPr id="207" name="TextBox 5"/>
          <p:cNvSpPr txBox="1"/>
          <p:nvPr/>
        </p:nvSpPr>
        <p:spPr>
          <a:xfrm>
            <a:off x="4278834" y="4082141"/>
            <a:ext cx="230455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答辩人：吴渭</a:t>
            </a:r>
            <a:endParaRPr dirty="0"/>
          </a:p>
        </p:txBody>
      </p:sp>
      <p:sp>
        <p:nvSpPr>
          <p:cNvPr id="208" name="TextBox 30"/>
          <p:cNvSpPr txBox="1"/>
          <p:nvPr/>
        </p:nvSpPr>
        <p:spPr>
          <a:xfrm>
            <a:off x="4278834" y="4473540"/>
            <a:ext cx="253733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指导老师：饶卫雄</a:t>
            </a:r>
            <a:endParaRPr dirty="0"/>
          </a:p>
        </p:txBody>
      </p:sp>
      <p:sp>
        <p:nvSpPr>
          <p:cNvPr id="209" name="矩形 6"/>
          <p:cNvSpPr/>
          <p:nvPr/>
        </p:nvSpPr>
        <p:spPr>
          <a:xfrm>
            <a:off x="6816173" y="4082141"/>
            <a:ext cx="5375828" cy="760731"/>
          </a:xfrm>
          <a:prstGeom prst="rect">
            <a:avLst/>
          </a:prstGeom>
          <a:solidFill>
            <a:srgbClr val="414455"/>
          </a:solidFill>
          <a:ln w="12700">
            <a:solidFill>
              <a:srgbClr val="005AA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矩形 8"/>
          <p:cNvSpPr/>
          <p:nvPr/>
        </p:nvSpPr>
        <p:spPr>
          <a:xfrm>
            <a:off x="-1" y="1194916"/>
            <a:ext cx="1663518" cy="1504552"/>
          </a:xfrm>
          <a:prstGeom prst="rect">
            <a:avLst/>
          </a:prstGeom>
          <a:solidFill>
            <a:srgbClr val="4144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211" name="同济大学的副本.png" descr="同济大学的副本.png"/>
          <p:cNvPicPr>
            <a:picLocks noChangeAspect="1"/>
          </p:cNvPicPr>
          <p:nvPr/>
        </p:nvPicPr>
        <p:blipFill>
          <a:blip r:embed="rId3"/>
          <a:srcRect l="19703" t="25822" r="1174" b="13927"/>
          <a:stretch>
            <a:fillRect/>
          </a:stretch>
        </p:blipFill>
        <p:spPr>
          <a:xfrm>
            <a:off x="22529" y="1300490"/>
            <a:ext cx="1901702" cy="120633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C8E1EEC-2A5A-075F-46B9-352C7C25F221}"/>
              </a:ext>
            </a:extLst>
          </p:cNvPr>
          <p:cNvSpPr/>
          <p:nvPr/>
        </p:nvSpPr>
        <p:spPr>
          <a:xfrm>
            <a:off x="1328928" y="1300490"/>
            <a:ext cx="170688" cy="274320"/>
          </a:xfrm>
          <a:prstGeom prst="rect">
            <a:avLst/>
          </a:prstGeom>
          <a:solidFill>
            <a:srgbClr val="41445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5069F2-9FF2-28CF-D6A5-B3A97C4FDE8F}"/>
              </a:ext>
            </a:extLst>
          </p:cNvPr>
          <p:cNvSpPr/>
          <p:nvPr/>
        </p:nvSpPr>
        <p:spPr>
          <a:xfrm>
            <a:off x="97536" y="1206102"/>
            <a:ext cx="585216" cy="144162"/>
          </a:xfrm>
          <a:prstGeom prst="rect">
            <a:avLst/>
          </a:prstGeom>
          <a:solidFill>
            <a:srgbClr val="41445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表格 44">
            <a:extLst>
              <a:ext uri="{FF2B5EF4-FFF2-40B4-BE49-F238E27FC236}">
                <a16:creationId xmlns:a16="http://schemas.microsoft.com/office/drawing/2014/main" id="{CD1D1D62-F252-CE5D-8C52-148BA40BF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32677"/>
              </p:ext>
            </p:extLst>
          </p:nvPr>
        </p:nvGraphicFramePr>
        <p:xfrm>
          <a:off x="6970616" y="2939432"/>
          <a:ext cx="4367138" cy="2516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67138">
                  <a:extLst>
                    <a:ext uri="{9D8B030D-6E8A-4147-A177-3AD203B41FA5}">
                      <a16:colId xmlns:a16="http://schemas.microsoft.com/office/drawing/2014/main" val="938766963"/>
                    </a:ext>
                  </a:extLst>
                </a:gridCol>
              </a:tblGrid>
              <a:tr h="5006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23341437"/>
                  </a:ext>
                </a:extLst>
              </a:tr>
              <a:tr h="5006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9356845"/>
                  </a:ext>
                </a:extLst>
              </a:tr>
              <a:tr h="5143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15771367"/>
                  </a:ext>
                </a:extLst>
              </a:tr>
              <a:tr h="500624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0960356"/>
                  </a:ext>
                </a:extLst>
              </a:tr>
              <a:tr h="5006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612504"/>
                  </a:ext>
                </a:extLst>
              </a:tr>
            </a:tbl>
          </a:graphicData>
        </a:graphic>
      </p:graphicFrame>
      <p:sp>
        <p:nvSpPr>
          <p:cNvPr id="259" name="矩形 30"/>
          <p:cNvSpPr txBox="1"/>
          <p:nvPr/>
        </p:nvSpPr>
        <p:spPr>
          <a:xfrm>
            <a:off x="2410963" y="1551957"/>
            <a:ext cx="410625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大型图问题（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large-Scale Graph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37756" y="6003980"/>
            <a:ext cx="86059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3BE272-3EE6-34CB-E732-88E3F242D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00" y="2107171"/>
            <a:ext cx="3105692" cy="3692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ED3C9D4-E3B7-5ACD-AF3C-40EBD10598ED}"/>
                  </a:ext>
                </a:extLst>
              </p:cNvPr>
              <p:cNvSpPr txBox="1"/>
              <p:nvPr/>
            </p:nvSpPr>
            <p:spPr>
              <a:xfrm>
                <a:off x="7072129" y="2170618"/>
                <a:ext cx="3561744" cy="5350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𝐻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𝐴</m:t>
                          </m:r>
                        </m:e>
                      </m:acc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𝑋𝑊</m:t>
                      </m:r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ED3C9D4-E3B7-5ACD-AF3C-40EBD1059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29" y="2170618"/>
                <a:ext cx="3561744" cy="535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499A603-A895-E8F9-9862-CDEE92668B58}"/>
                  </a:ext>
                </a:extLst>
              </p:cNvPr>
              <p:cNvSpPr txBox="1"/>
              <p:nvPr/>
            </p:nvSpPr>
            <p:spPr>
              <a:xfrm>
                <a:off x="7072130" y="2995243"/>
                <a:ext cx="3750198" cy="3742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𝑋</m:t>
                    </m:r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∈</m:t>
                    </m:r>
                    <m:sSup>
                      <m:sSup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</m:t>
                        </m:r>
                      </m:e>
                      <m:sup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Euclid Math Two" panose="02050601010101010101" pitchFamily="18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Euclid Math Two" panose="02050601010101010101" pitchFamily="18" charset="2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Euclid Math Two" panose="02050601010101010101" pitchFamily="18" charset="2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——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 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输入</m:t>
                    </m:r>
                  </m:oMath>
                </a14:m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的节点特征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499A603-A895-E8F9-9862-CDEE92668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30" y="2995243"/>
                <a:ext cx="3750198" cy="374268"/>
              </a:xfrm>
              <a:prstGeom prst="rect">
                <a:avLst/>
              </a:prstGeom>
              <a:blipFill>
                <a:blip r:embed="rId5"/>
                <a:stretch>
                  <a:fillRect l="-976" t="-9677" b="-209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74222EB-289F-18C0-05B4-608A09A7BC07}"/>
                  </a:ext>
                </a:extLst>
              </p:cNvPr>
              <p:cNvSpPr txBox="1"/>
              <p:nvPr/>
            </p:nvSpPr>
            <p:spPr>
              <a:xfrm>
                <a:off x="7072129" y="3512518"/>
                <a:ext cx="4265625" cy="3786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∈</m:t>
                    </m:r>
                    <m:sSup>
                      <m:sSup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</m:t>
                        </m:r>
                      </m:e>
                      <m:sup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𝑁</m:t>
                        </m:r>
                      </m:sup>
                    </m:sSup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  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——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 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归一化的</m:t>
                    </m:r>
                  </m:oMath>
                </a14:m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图邻接矩阵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74222EB-289F-18C0-05B4-608A09A7B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29" y="3512518"/>
                <a:ext cx="4265625" cy="378628"/>
              </a:xfrm>
              <a:prstGeom prst="rect">
                <a:avLst/>
              </a:prstGeom>
              <a:blipFill>
                <a:blip r:embed="rId6"/>
                <a:stretch>
                  <a:fillRect l="-857" t="-9677" b="-209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08DF6A-52B3-52A7-195C-2AB4DB672C9E}"/>
                  </a:ext>
                </a:extLst>
              </p:cNvPr>
              <p:cNvSpPr txBox="1"/>
              <p:nvPr/>
            </p:nvSpPr>
            <p:spPr>
              <a:xfrm>
                <a:off x="6883675" y="5033070"/>
                <a:ext cx="3750198" cy="3742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kumimoji="0" lang="en-US" altLang="zh-CN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Euclid Math Two" panose="02050601010101010101" pitchFamily="18" charset="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Euclid Math Two" panose="02050601010101010101" pitchFamily="18" charset="2"/>
                            </a:rPr>
                            <m:t>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Euclid Math Two" panose="02050601010101010101" pitchFamily="18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Euclid Math Two" panose="02050601010101010101" pitchFamily="18" charset="2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Euclid Math Two" panose="02050601010101010101" pitchFamily="18" charset="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Euclid Math Two" panose="02050601010101010101" pitchFamily="18" charset="2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Euclid Math Two" panose="02050601010101010101" pitchFamily="18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Euclid Math Two" panose="02050601010101010101" pitchFamily="18" charset="2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Euclid Math Two" panose="02050601010101010101" pitchFamily="18" charset="2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kumimoji="0" lang="en-US" altLang="zh-CN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Euclid Math Two" panose="02050601010101010101" pitchFamily="18" charset="2"/>
                        </a:rPr>
                        <m:t>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Euclid Math Two" panose="02050601010101010101" pitchFamily="18" charset="2"/>
                        </a:rPr>
                        <m:t>——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Euclid Math Two" panose="02050601010101010101" pitchFamily="18" charset="2"/>
                        </a:rPr>
                        <m:t>  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Euclid Math Two" panose="02050601010101010101" pitchFamily="18" charset="2"/>
                        </a:rPr>
                        <m:t>权重参数矩阵</m:t>
                      </m:r>
                    </m:oMath>
                  </m:oMathPara>
                </a14:m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Calibri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08DF6A-52B3-52A7-195C-2AB4DB67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675" y="5033070"/>
                <a:ext cx="3750198" cy="374268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B8B1C41-0382-D58C-2792-6A8F1C8A8059}"/>
                  </a:ext>
                </a:extLst>
              </p:cNvPr>
              <p:cNvSpPr txBox="1"/>
              <p:nvPr/>
            </p:nvSpPr>
            <p:spPr>
              <a:xfrm>
                <a:off x="7072129" y="4544882"/>
                <a:ext cx="3750198" cy="3742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∈</m:t>
                    </m:r>
                    <m:sSup>
                      <m:sSup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</m:t>
                        </m:r>
                      </m:e>
                      <m:sup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Euclid Math Two" panose="02050601010101010101" pitchFamily="18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Euclid Math Two" panose="02050601010101010101" pitchFamily="18" charset="2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Euclid Math Two" panose="02050601010101010101" pitchFamily="18" charset="2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——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 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输出</m:t>
                    </m:r>
                  </m:oMath>
                </a14:m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的节点嵌入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B8B1C41-0382-D58C-2792-6A8F1C8A8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29" y="4544882"/>
                <a:ext cx="3750198" cy="374268"/>
              </a:xfrm>
              <a:prstGeom prst="rect">
                <a:avLst/>
              </a:prstGeom>
              <a:blipFill>
                <a:blip r:embed="rId8"/>
                <a:stretch>
                  <a:fillRect l="-976" t="-11475" b="-229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77E04FFA-0F60-A744-57BC-5AC99B2393E7}"/>
              </a:ext>
            </a:extLst>
          </p:cNvPr>
          <p:cNvSpPr txBox="1"/>
          <p:nvPr/>
        </p:nvSpPr>
        <p:spPr>
          <a:xfrm>
            <a:off x="2806505" y="5954197"/>
            <a:ext cx="24136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抽样节点的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指数级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增长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C28AD28-8462-9198-1783-47BCA75FA02E}"/>
              </a:ext>
            </a:extLst>
          </p:cNvPr>
          <p:cNvSpPr txBox="1"/>
          <p:nvPr/>
        </p:nvSpPr>
        <p:spPr>
          <a:xfrm>
            <a:off x="6096001" y="5908643"/>
            <a:ext cx="200627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邻域扩展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问题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E1A26E9-0F32-3678-3057-C9EE733A8B79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220183" y="6138862"/>
            <a:ext cx="875818" cy="61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1184C09-B04A-7459-1FD0-BD1B469E5C66}"/>
              </a:ext>
            </a:extLst>
          </p:cNvPr>
          <p:cNvSpPr txBox="1"/>
          <p:nvPr/>
        </p:nvSpPr>
        <p:spPr>
          <a:xfrm>
            <a:off x="9041292" y="5908030"/>
            <a:ext cx="141064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采样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策略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ECA5BFD-8CD0-8A89-CBAB-77221E26DD04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 flipV="1">
            <a:off x="8102279" y="6138862"/>
            <a:ext cx="939013" cy="61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876B78E-3444-16B2-77C2-4B011B99D5E4}"/>
                  </a:ext>
                </a:extLst>
              </p:cNvPr>
              <p:cNvSpPr txBox="1"/>
              <p:nvPr/>
            </p:nvSpPr>
            <p:spPr>
              <a:xfrm>
                <a:off x="7072129" y="4031496"/>
                <a:ext cx="4265625" cy="376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acc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∈</m:t>
                    </m:r>
                    <m:sSup>
                      <m:sSup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</m:t>
                        </m:r>
                      </m:e>
                      <m:sup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Euclid Math Two" panose="02050601010101010101" pitchFamily="18" charset="2"/>
                          </a:rPr>
                          <m:t>𝑁</m:t>
                        </m:r>
                      </m:sup>
                    </m:sSup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  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——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 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Euclid Math Two" panose="02050601010101010101" pitchFamily="18" charset="2"/>
                      </a:rPr>
                      <m:t>图</m:t>
                    </m:r>
                  </m:oMath>
                </a14:m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的度矩阵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876B78E-3444-16B2-77C2-4B011B99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29" y="4031496"/>
                <a:ext cx="4265625" cy="376191"/>
              </a:xfrm>
              <a:prstGeom prst="rect">
                <a:avLst/>
              </a:prstGeom>
              <a:blipFill>
                <a:blip r:embed="rId9"/>
                <a:stretch>
                  <a:fillRect l="-857" t="-9677" b="-209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36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112466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采样策略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37756" y="6003980"/>
            <a:ext cx="86059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E04D18-5DE5-501E-FB8C-D5D22151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563" y="2231191"/>
            <a:ext cx="3039185" cy="19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E15F7CC-3319-4F00-D8A9-5420D8412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26569"/>
              </p:ext>
            </p:extLst>
          </p:nvPr>
        </p:nvGraphicFramePr>
        <p:xfrm>
          <a:off x="5930555" y="2102536"/>
          <a:ext cx="5837498" cy="3765828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057155">
                  <a:extLst>
                    <a:ext uri="{9D8B030D-6E8A-4147-A177-3AD203B41FA5}">
                      <a16:colId xmlns:a16="http://schemas.microsoft.com/office/drawing/2014/main" val="1060623980"/>
                    </a:ext>
                  </a:extLst>
                </a:gridCol>
                <a:gridCol w="1481920">
                  <a:extLst>
                    <a:ext uri="{9D8B030D-6E8A-4147-A177-3AD203B41FA5}">
                      <a16:colId xmlns:a16="http://schemas.microsoft.com/office/drawing/2014/main" val="1903889725"/>
                    </a:ext>
                  </a:extLst>
                </a:gridCol>
                <a:gridCol w="1747417">
                  <a:extLst>
                    <a:ext uri="{9D8B030D-6E8A-4147-A177-3AD203B41FA5}">
                      <a16:colId xmlns:a16="http://schemas.microsoft.com/office/drawing/2014/main" val="3124332451"/>
                    </a:ext>
                  </a:extLst>
                </a:gridCol>
                <a:gridCol w="1551006">
                  <a:extLst>
                    <a:ext uri="{9D8B030D-6E8A-4147-A177-3AD203B41FA5}">
                      <a16:colId xmlns:a16="http://schemas.microsoft.com/office/drawing/2014/main" val="1866221095"/>
                    </a:ext>
                  </a:extLst>
                </a:gridCol>
              </a:tblGrid>
              <a:tr h="23620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采样类型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模型名称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主要方法路线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存在问题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9820914"/>
                  </a:ext>
                </a:extLst>
              </a:tr>
              <a:tr h="508138"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节点采样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Metropolis-Hastings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蒙特卡罗方法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收敛速度慢、高维问题困难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258740"/>
                  </a:ext>
                </a:extLst>
              </a:tr>
              <a:tr h="7800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随机游走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基于马尔可夫链的图算法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随机游走路径难以确定、对于大规模图的处理效率低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6234483"/>
                  </a:ext>
                </a:extLst>
              </a:tr>
              <a:tr h="239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GraphSAGE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随机采样与特征聚合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邻域扩展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588445"/>
                  </a:ext>
                </a:extLst>
              </a:tr>
              <a:tr h="5081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VR-GCN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变分自编码器与潜在变量学习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存储历史隐藏嵌入消耗大量内存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689915"/>
                  </a:ext>
                </a:extLst>
              </a:tr>
              <a:tr h="239000">
                <a:tc row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分层采样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 dirty="0">
                          <a:effectLst/>
                        </a:rPr>
                        <a:t>FastGCN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节点分层与重要性采样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难以捕获层间的相关性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3681879"/>
                  </a:ext>
                </a:extLst>
              </a:tr>
              <a:tr h="5081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ASGCN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基于概率的适应分层采样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注意力权重过于依赖初始化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2282831"/>
                  </a:ext>
                </a:extLst>
              </a:tr>
              <a:tr h="508138">
                <a:tc row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子图采样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Cluster-GCN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子图聚类算法与随机多分区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改变了原始分布，高度依赖聚类算法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3081709"/>
                  </a:ext>
                </a:extLst>
              </a:tr>
              <a:tr h="239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GraphSAINT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子图采样器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难以处理孤立点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7677377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7AD9DEDB-3E1A-BCB0-A15B-E06F61894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88" y="4448504"/>
            <a:ext cx="3050460" cy="19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8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圆角矩形 4"/>
          <p:cNvGrpSpPr/>
          <p:nvPr/>
        </p:nvGrpSpPr>
        <p:grpSpPr>
          <a:xfrm>
            <a:off x="6000248" y="1612745"/>
            <a:ext cx="506413" cy="574041"/>
            <a:chOff x="0" y="0"/>
            <a:chExt cx="506412" cy="574040"/>
          </a:xfrm>
        </p:grpSpPr>
        <p:sp>
          <p:nvSpPr>
            <p:cNvPr id="213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4" name="1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16" name="矩形 5"/>
          <p:cNvSpPr txBox="1"/>
          <p:nvPr/>
        </p:nvSpPr>
        <p:spPr>
          <a:xfrm>
            <a:off x="6850781" y="1707717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绪论</a:t>
            </a:r>
          </a:p>
        </p:txBody>
      </p:sp>
      <p:grpSp>
        <p:nvGrpSpPr>
          <p:cNvPr id="219" name="圆角矩形 6"/>
          <p:cNvGrpSpPr/>
          <p:nvPr/>
        </p:nvGrpSpPr>
        <p:grpSpPr>
          <a:xfrm>
            <a:off x="6000248" y="2366807"/>
            <a:ext cx="506413" cy="574041"/>
            <a:chOff x="0" y="0"/>
            <a:chExt cx="506412" cy="574040"/>
          </a:xfrm>
        </p:grpSpPr>
        <p:sp>
          <p:nvSpPr>
            <p:cNvPr id="217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8" name="2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20" name="矩形 7"/>
          <p:cNvSpPr txBox="1"/>
          <p:nvPr/>
        </p:nvSpPr>
        <p:spPr>
          <a:xfrm>
            <a:off x="6856362" y="2460707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研究方法与思路</a:t>
            </a:r>
          </a:p>
        </p:txBody>
      </p:sp>
      <p:grpSp>
        <p:nvGrpSpPr>
          <p:cNvPr id="223" name="圆角矩形 8"/>
          <p:cNvGrpSpPr/>
          <p:nvPr/>
        </p:nvGrpSpPr>
        <p:grpSpPr>
          <a:xfrm>
            <a:off x="6000248" y="3120870"/>
            <a:ext cx="506413" cy="574041"/>
            <a:chOff x="0" y="0"/>
            <a:chExt cx="506412" cy="574040"/>
          </a:xfrm>
        </p:grpSpPr>
        <p:sp>
          <p:nvSpPr>
            <p:cNvPr id="221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2" name="3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24" name="矩形 9"/>
          <p:cNvSpPr txBox="1"/>
          <p:nvPr/>
        </p:nvSpPr>
        <p:spPr>
          <a:xfrm>
            <a:off x="6858595" y="3223223"/>
            <a:ext cx="2161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关键技术与实践难点</a:t>
            </a:r>
          </a:p>
        </p:txBody>
      </p:sp>
      <p:grpSp>
        <p:nvGrpSpPr>
          <p:cNvPr id="227" name="圆角矩形 10"/>
          <p:cNvGrpSpPr/>
          <p:nvPr/>
        </p:nvGrpSpPr>
        <p:grpSpPr>
          <a:xfrm>
            <a:off x="6000248" y="3874932"/>
            <a:ext cx="506413" cy="574041"/>
            <a:chOff x="0" y="0"/>
            <a:chExt cx="506412" cy="574040"/>
          </a:xfrm>
        </p:grpSpPr>
        <p:sp>
          <p:nvSpPr>
            <p:cNvPr id="225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6" name="4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28" name="矩形 11"/>
          <p:cNvSpPr txBox="1"/>
          <p:nvPr/>
        </p:nvSpPr>
        <p:spPr>
          <a:xfrm>
            <a:off x="6856362" y="3985740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研究成果与应用</a:t>
            </a:r>
          </a:p>
        </p:txBody>
      </p:sp>
      <p:grpSp>
        <p:nvGrpSpPr>
          <p:cNvPr id="231" name="圆角矩形 12"/>
          <p:cNvGrpSpPr/>
          <p:nvPr/>
        </p:nvGrpSpPr>
        <p:grpSpPr>
          <a:xfrm>
            <a:off x="6000248" y="4628994"/>
            <a:ext cx="506413" cy="574041"/>
            <a:chOff x="0" y="0"/>
            <a:chExt cx="506412" cy="574040"/>
          </a:xfrm>
        </p:grpSpPr>
        <p:sp>
          <p:nvSpPr>
            <p:cNvPr id="229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30" name="5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32" name="矩形 13"/>
          <p:cNvSpPr txBox="1"/>
          <p:nvPr/>
        </p:nvSpPr>
        <p:spPr>
          <a:xfrm>
            <a:off x="6853013" y="4731348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论文总结</a:t>
            </a:r>
          </a:p>
        </p:txBody>
      </p:sp>
      <p:grpSp>
        <p:nvGrpSpPr>
          <p:cNvPr id="235" name="矩形 33"/>
          <p:cNvGrpSpPr/>
          <p:nvPr/>
        </p:nvGrpSpPr>
        <p:grpSpPr>
          <a:xfrm>
            <a:off x="0" y="0"/>
            <a:ext cx="3721100" cy="6858000"/>
            <a:chOff x="0" y="0"/>
            <a:chExt cx="3721100" cy="6858000"/>
          </a:xfrm>
        </p:grpSpPr>
        <p:sp>
          <p:nvSpPr>
            <p:cNvPr id="233" name="矩形"/>
            <p:cNvSpPr/>
            <p:nvPr/>
          </p:nvSpPr>
          <p:spPr>
            <a:xfrm>
              <a:off x="0" y="0"/>
              <a:ext cx="3721100" cy="6858000"/>
            </a:xfrm>
            <a:prstGeom prst="rect">
              <a:avLst/>
            </a:prstGeom>
            <a:solidFill>
              <a:srgbClr val="4144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234" name="文本"/>
            <p:cNvSpPr txBox="1"/>
            <p:nvPr/>
          </p:nvSpPr>
          <p:spPr>
            <a:xfrm>
              <a:off x="0" y="3156962"/>
              <a:ext cx="3721100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236" name="矩形 34"/>
          <p:cNvSpPr txBox="1"/>
          <p:nvPr/>
        </p:nvSpPr>
        <p:spPr>
          <a:xfrm>
            <a:off x="1073628" y="1308115"/>
            <a:ext cx="2013420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目 录</a:t>
            </a:r>
          </a:p>
        </p:txBody>
      </p:sp>
      <p:sp>
        <p:nvSpPr>
          <p:cNvPr id="237" name="矩形 35"/>
          <p:cNvSpPr txBox="1"/>
          <p:nvPr/>
        </p:nvSpPr>
        <p:spPr>
          <a:xfrm>
            <a:off x="1305756" y="2593370"/>
            <a:ext cx="1549163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Contents</a:t>
            </a:r>
          </a:p>
        </p:txBody>
      </p:sp>
      <p:grpSp>
        <p:nvGrpSpPr>
          <p:cNvPr id="240" name="组合 14"/>
          <p:cNvGrpSpPr/>
          <p:nvPr/>
        </p:nvGrpSpPr>
        <p:grpSpPr>
          <a:xfrm>
            <a:off x="4773895" y="3032250"/>
            <a:ext cx="703580" cy="703580"/>
            <a:chOff x="0" y="0"/>
            <a:chExt cx="703578" cy="703578"/>
          </a:xfrm>
        </p:grpSpPr>
        <p:sp>
          <p:nvSpPr>
            <p:cNvPr id="238" name="泪滴形 15"/>
            <p:cNvSpPr/>
            <p:nvPr/>
          </p:nvSpPr>
          <p:spPr>
            <a:xfrm rot="8247616">
              <a:off x="102807" y="102807"/>
              <a:ext cx="497965" cy="49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62AC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椭圆 16"/>
            <p:cNvSpPr/>
            <p:nvPr/>
          </p:nvSpPr>
          <p:spPr>
            <a:xfrm>
              <a:off x="150556" y="147060"/>
              <a:ext cx="398631" cy="39863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168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241508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汽车结构模型网格化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6DB6C2-1B0C-5144-A630-30BCDEFC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963" y="2680785"/>
            <a:ext cx="3515275" cy="1785621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85DF417-8DCA-D247-EF78-0AE35656B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054252"/>
              </p:ext>
            </p:extLst>
          </p:nvPr>
        </p:nvGraphicFramePr>
        <p:xfrm>
          <a:off x="7377355" y="2658975"/>
          <a:ext cx="3834387" cy="1785623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278129">
                  <a:extLst>
                    <a:ext uri="{9D8B030D-6E8A-4147-A177-3AD203B41FA5}">
                      <a16:colId xmlns:a16="http://schemas.microsoft.com/office/drawing/2014/main" val="2940047398"/>
                    </a:ext>
                  </a:extLst>
                </a:gridCol>
                <a:gridCol w="1278129">
                  <a:extLst>
                    <a:ext uri="{9D8B030D-6E8A-4147-A177-3AD203B41FA5}">
                      <a16:colId xmlns:a16="http://schemas.microsoft.com/office/drawing/2014/main" val="106101704"/>
                    </a:ext>
                  </a:extLst>
                </a:gridCol>
                <a:gridCol w="1278129">
                  <a:extLst>
                    <a:ext uri="{9D8B030D-6E8A-4147-A177-3AD203B41FA5}">
                      <a16:colId xmlns:a16="http://schemas.microsoft.com/office/drawing/2014/main" val="1434841093"/>
                    </a:ext>
                  </a:extLst>
                </a:gridCol>
              </a:tblGrid>
              <a:tr h="29469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参数名称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参数含义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参数值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7254339"/>
                  </a:ext>
                </a:extLst>
              </a:tr>
              <a:tr h="29818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Element size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单元尺寸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 dirty="0">
                          <a:effectLst/>
                        </a:rPr>
                        <a:t>50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7846012"/>
                  </a:ext>
                </a:extLst>
              </a:tr>
              <a:tr h="29818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 dirty="0">
                          <a:effectLst/>
                        </a:rPr>
                        <a:t>Mesh size grading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网格尺寸分级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1.0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9035846"/>
                  </a:ext>
                </a:extLst>
              </a:tr>
              <a:tr h="29818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Curvature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曲率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0.4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3708096"/>
                  </a:ext>
                </a:extLst>
              </a:tr>
              <a:tr h="29818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Optimize quality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是否启用质量优化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5130897"/>
                  </a:ext>
                </a:extLst>
              </a:tr>
              <a:tr h="29818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 dirty="0">
                          <a:effectLst/>
                        </a:rPr>
                        <a:t>Smoothing.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是否启用平滑处理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en-US" sz="9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07656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C569F524-C5CA-0B50-7F6B-D196F4510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38" y="4733787"/>
            <a:ext cx="5580380" cy="1915160"/>
          </a:xfrm>
          <a:prstGeom prst="rect">
            <a:avLst/>
          </a:prstGeom>
        </p:spPr>
      </p:pic>
      <p:sp>
        <p:nvSpPr>
          <p:cNvPr id="12" name="矩形 30">
            <a:extLst>
              <a:ext uri="{FF2B5EF4-FFF2-40B4-BE49-F238E27FC236}">
                <a16:creationId xmlns:a16="http://schemas.microsoft.com/office/drawing/2014/main" id="{49D2C9D5-0D04-BD2E-79A1-2C929BB764E6}"/>
              </a:ext>
            </a:extLst>
          </p:cNvPr>
          <p:cNvSpPr txBox="1"/>
          <p:nvPr/>
        </p:nvSpPr>
        <p:spPr>
          <a:xfrm>
            <a:off x="2399563" y="2103395"/>
            <a:ext cx="30931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原始车辆模型（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STEP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文件）：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30">
            <a:extLst>
              <a:ext uri="{FF2B5EF4-FFF2-40B4-BE49-F238E27FC236}">
                <a16:creationId xmlns:a16="http://schemas.microsoft.com/office/drawing/2014/main" id="{09F07249-8CCF-90B5-9B66-BA9F23F0588C}"/>
              </a:ext>
            </a:extLst>
          </p:cNvPr>
          <p:cNvSpPr txBox="1"/>
          <p:nvPr/>
        </p:nvSpPr>
        <p:spPr>
          <a:xfrm>
            <a:off x="7377355" y="2103395"/>
            <a:ext cx="17081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网格划分参数：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30">
            <a:extLst>
              <a:ext uri="{FF2B5EF4-FFF2-40B4-BE49-F238E27FC236}">
                <a16:creationId xmlns:a16="http://schemas.microsoft.com/office/drawing/2014/main" id="{64FFE1FC-F9A5-CC5E-78B8-5BF1D595469E}"/>
              </a:ext>
            </a:extLst>
          </p:cNvPr>
          <p:cNvSpPr txBox="1"/>
          <p:nvPr/>
        </p:nvSpPr>
        <p:spPr>
          <a:xfrm>
            <a:off x="1924653" y="5776350"/>
            <a:ext cx="24264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  汽车网格示例：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6068611-D3DB-8F3B-3CF2-065C68CB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563" y="4988916"/>
            <a:ext cx="540584" cy="6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B64403C-1F9A-65CE-4453-70EF745D61F1}"/>
              </a:ext>
            </a:extLst>
          </p:cNvPr>
          <p:cNvSpPr txBox="1"/>
          <p:nvPr/>
        </p:nvSpPr>
        <p:spPr>
          <a:xfrm>
            <a:off x="3137894" y="5081286"/>
            <a:ext cx="111412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Gmsh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11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165045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MeshGraphNet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CD4ADA-4662-34D7-91B5-0773D508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93" y="1503194"/>
            <a:ext cx="7827007" cy="806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0F52DE-4D8D-372B-0C9D-7C9DC94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669" y="2497586"/>
            <a:ext cx="3387615" cy="129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52C8C-E8C9-EA43-4E95-15E5BEB59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21" y="3940594"/>
            <a:ext cx="3572710" cy="129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8D31F-58E0-6D6D-0ABA-793560620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121" y="5383602"/>
            <a:ext cx="3785013" cy="1296000"/>
          </a:xfrm>
          <a:prstGeom prst="rect">
            <a:avLst/>
          </a:prstGeom>
        </p:spPr>
      </p:pic>
      <p:sp>
        <p:nvSpPr>
          <p:cNvPr id="9" name="圆角矩形">
            <a:extLst>
              <a:ext uri="{FF2B5EF4-FFF2-40B4-BE49-F238E27FC236}">
                <a16:creationId xmlns:a16="http://schemas.microsoft.com/office/drawing/2014/main" id="{DD5AD555-68AD-2604-0F42-38959ED243FE}"/>
              </a:ext>
            </a:extLst>
          </p:cNvPr>
          <p:cNvSpPr/>
          <p:nvPr/>
        </p:nvSpPr>
        <p:spPr>
          <a:xfrm>
            <a:off x="2410963" y="2861569"/>
            <a:ext cx="387939" cy="3856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圆角矩形">
            <a:extLst>
              <a:ext uri="{FF2B5EF4-FFF2-40B4-BE49-F238E27FC236}">
                <a16:creationId xmlns:a16="http://schemas.microsoft.com/office/drawing/2014/main" id="{2AE39AEA-9BB0-237A-3314-2722B955CF19}"/>
              </a:ext>
            </a:extLst>
          </p:cNvPr>
          <p:cNvSpPr/>
          <p:nvPr/>
        </p:nvSpPr>
        <p:spPr>
          <a:xfrm>
            <a:off x="2410963" y="4361047"/>
            <a:ext cx="387939" cy="3856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圆角矩形">
            <a:extLst>
              <a:ext uri="{FF2B5EF4-FFF2-40B4-BE49-F238E27FC236}">
                <a16:creationId xmlns:a16="http://schemas.microsoft.com/office/drawing/2014/main" id="{47AFE9F9-6ECE-BCF5-3825-B0BE8C215778}"/>
              </a:ext>
            </a:extLst>
          </p:cNvPr>
          <p:cNvSpPr/>
          <p:nvPr/>
        </p:nvSpPr>
        <p:spPr>
          <a:xfrm>
            <a:off x="2410963" y="5861929"/>
            <a:ext cx="387939" cy="3856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D7A236D-2E88-A4C6-935B-32A5F0CF8594}"/>
                  </a:ext>
                </a:extLst>
              </p:cNvPr>
              <p:cNvSpPr txBox="1"/>
              <p:nvPr/>
            </p:nvSpPr>
            <p:spPr>
              <a:xfrm>
                <a:off x="7108754" y="2686324"/>
                <a:ext cx="4102988" cy="9588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en-US" altLang="zh-CN" sz="1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Encoder</a:t>
                </a: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:</a:t>
                </a: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 </a:t>
                </a:r>
                <a:r>
                  <a:rPr lang="zh-CN" altLang="en-US" dirty="0"/>
                  <a:t>𝒳 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网格数据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→ 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中间表示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D7A236D-2E88-A4C6-935B-32A5F0CF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754" y="2686324"/>
                <a:ext cx="4102988" cy="958850"/>
              </a:xfrm>
              <a:prstGeom prst="rect">
                <a:avLst/>
              </a:prstGeom>
              <a:blipFill>
                <a:blip r:embed="rId7"/>
                <a:stretch>
                  <a:fillRect l="-2377" b="-6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36A7CA-0D77-0FFC-0450-2525F54095F5}"/>
                  </a:ext>
                </a:extLst>
              </p:cNvPr>
              <p:cNvSpPr txBox="1"/>
              <p:nvPr/>
            </p:nvSpPr>
            <p:spPr>
              <a:xfrm>
                <a:off x="7108754" y="4086507"/>
                <a:ext cx="4102988" cy="1000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en-US" altLang="zh-CN" sz="1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Processor</a:t>
                </a: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:</a:t>
                </a:r>
                <a:r>
                  <a:rPr lang="zh-CN" altLang="en-US" dirty="0"/>
                  <a:t>𝒢 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宋体" panose="02010600030101010101" pitchFamily="2" charset="-122"/>
                    <a:sym typeface="Calibri"/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sym typeface="Calibri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e</m:t>
                        </m:r>
                      </m:e>
                      <m:sub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sym typeface="Calibri"/>
                          </a:rPr>
                          <m:t>𝑖</m:t>
                        </m:r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sym typeface="Calibri"/>
                          </a:rPr>
                          <m:t>,</m:t>
                        </m:r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sym typeface="Calibri"/>
                          </a:rPr>
                          <m:t>𝑗</m:t>
                        </m:r>
                      </m:sub>
                      <m:sup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sym typeface="Calibri"/>
                          </a:rPr>
                          <m:t>′</m:t>
                        </m:r>
                      </m:sup>
                    </m:sSubSup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← </m:t>
                    </m:r>
                    <m:sSup>
                      <m:sSup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𝐸</m:t>
                        </m:r>
                      </m:sup>
                    </m:sSup>
                    <m:d>
                      <m:d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,</m:t>
                            </m:r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,</m:t>
                            </m:r>
                          </m:sub>
                        </m:sSub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 </m:t>
                    </m:r>
                    <m:sSubSup>
                      <m:sSubSup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 </m:t>
                        </m:r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bSup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← </m:t>
                    </m:r>
                    <m:sSup>
                      <m:sSup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sup>
                    </m:sSup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e>
                          <m:sub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,</m:t>
                            </m:r>
                            <m:r>
                              <a:rPr kumimoji="0" lang="en-US" altLang="zh-CN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Calibri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36A7CA-0D77-0FFC-0450-2525F540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754" y="4086507"/>
                <a:ext cx="4102988" cy="1000400"/>
              </a:xfrm>
              <a:prstGeom prst="rect">
                <a:avLst/>
              </a:prstGeom>
              <a:blipFill>
                <a:blip r:embed="rId8"/>
                <a:stretch>
                  <a:fillRect l="-2377" r="-6984" b="-609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AFD17ED-C6CD-E314-0D11-3B7FAE1CFD82}"/>
                  </a:ext>
                </a:extLst>
              </p:cNvPr>
              <p:cNvSpPr txBox="1"/>
              <p:nvPr/>
            </p:nvSpPr>
            <p:spPr>
              <a:xfrm>
                <a:off x="7072760" y="5486690"/>
                <a:ext cx="4102988" cy="946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en-US" altLang="zh-CN" sz="1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Decoder</a:t>
                </a: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:</a:t>
                </a:r>
                <a:r>
                  <a:rPr lang="zh-CN" altLang="en-US" dirty="0"/>
                  <a:t> 𝒢 → </a:t>
                </a:r>
                <a:r>
                  <a:rPr lang="zh-CN" altLang="en-US" sz="1800" dirty="0"/>
                  <a:t>𝒴</a:t>
                </a:r>
                <a:endPara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Calibri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Calibri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AFD17ED-C6CD-E314-0D11-3B7FAE1CF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60" y="5486690"/>
                <a:ext cx="4102988" cy="946026"/>
              </a:xfrm>
              <a:prstGeom prst="rect">
                <a:avLst/>
              </a:prstGeom>
              <a:blipFill>
                <a:blip r:embed="rId9"/>
                <a:stretch>
                  <a:fillRect l="-23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01DC62D6-7D8F-BCAC-C8B1-07F6F94017DF}"/>
              </a:ext>
            </a:extLst>
          </p:cNvPr>
          <p:cNvSpPr txBox="1"/>
          <p:nvPr/>
        </p:nvSpPr>
        <p:spPr>
          <a:xfrm>
            <a:off x="11258012" y="2566409"/>
            <a:ext cx="477455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000" dirty="0"/>
              <a:t>𝒳</a:t>
            </a:r>
            <a:r>
              <a:rPr lang="zh-CN" alt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D907C70-1BDB-B7E5-6E4E-C6EE3DAFCD48}"/>
                  </a:ext>
                </a:extLst>
              </p:cNvPr>
              <p:cNvSpPr txBox="1"/>
              <p:nvPr/>
            </p:nvSpPr>
            <p:spPr>
              <a:xfrm>
                <a:off x="11302771" y="3268512"/>
                <a:ext cx="387939" cy="400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 sz="2000" dirty="0"/>
                            <m:t>𝒢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D907C70-1BDB-B7E5-6E4E-C6EE3DAF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771" y="3268512"/>
                <a:ext cx="387939" cy="400110"/>
              </a:xfrm>
              <a:prstGeom prst="rect">
                <a:avLst/>
              </a:prstGeom>
              <a:blipFill>
                <a:blip r:embed="rId10"/>
                <a:stretch>
                  <a:fillRect l="-6250" r="-10938" b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D291257-2CE9-9456-A074-8686A7BCC75C}"/>
                  </a:ext>
                </a:extLst>
              </p:cNvPr>
              <p:cNvSpPr txBox="1"/>
              <p:nvPr/>
            </p:nvSpPr>
            <p:spPr>
              <a:xfrm>
                <a:off x="11314346" y="4802019"/>
                <a:ext cx="387939" cy="400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 sz="2000" dirty="0"/>
                            <m:t>𝒢</m:t>
                          </m:r>
                        </m:e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D291257-2CE9-9456-A074-8686A7BCC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346" y="4802019"/>
                <a:ext cx="387939" cy="400110"/>
              </a:xfrm>
              <a:prstGeom prst="rect">
                <a:avLst/>
              </a:prstGeom>
              <a:blipFill>
                <a:blip r:embed="rId11"/>
                <a:stretch>
                  <a:fillRect l="-6250" r="-28125" b="-138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62A8797C-FFC5-E0F3-37E4-651B43F8A0AC}"/>
              </a:ext>
            </a:extLst>
          </p:cNvPr>
          <p:cNvSpPr txBox="1"/>
          <p:nvPr/>
        </p:nvSpPr>
        <p:spPr>
          <a:xfrm>
            <a:off x="11320035" y="5518103"/>
            <a:ext cx="38793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000" dirty="0"/>
              <a:t>𝒴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A75CCAA-B814-8DE3-62B9-2967601E5E9B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>
            <a:off x="11496740" y="2966519"/>
            <a:ext cx="1" cy="30199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F625AE5-9036-B492-F93C-8CB77CFB05F7}"/>
                  </a:ext>
                </a:extLst>
              </p:cNvPr>
              <p:cNvSpPr txBox="1"/>
              <p:nvPr/>
            </p:nvSpPr>
            <p:spPr>
              <a:xfrm>
                <a:off x="11310191" y="3963744"/>
                <a:ext cx="387939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F625AE5-9036-B492-F93C-8CB77CFB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191" y="3963744"/>
                <a:ext cx="38793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02DC887-CCD3-7ED3-AA66-33487E268F0E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>
            <a:off x="11496741" y="3668622"/>
            <a:ext cx="7420" cy="29512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00F59CC-5C2B-F6D4-C682-97C78DD427E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11504161" y="4425409"/>
            <a:ext cx="4155" cy="37661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4BF6469-1AF4-4055-3C02-B0D63BFD3C57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11508316" y="5202129"/>
            <a:ext cx="5689" cy="31597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94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9A30AF0-8DF6-06D7-36F6-9FD7AA251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855" y="3677335"/>
            <a:ext cx="5112327" cy="235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矩形 30"/>
          <p:cNvSpPr txBox="1"/>
          <p:nvPr/>
        </p:nvSpPr>
        <p:spPr>
          <a:xfrm>
            <a:off x="2410963" y="1551957"/>
            <a:ext cx="280942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GraphSAGE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（节点采样）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744B33-C048-E407-A41A-817EA11BE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10" y="2078677"/>
            <a:ext cx="4983976" cy="15187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F6B7E24-DEA7-8160-989C-DF89B628D11C}"/>
              </a:ext>
            </a:extLst>
          </p:cNvPr>
          <p:cNvSpPr txBox="1"/>
          <p:nvPr/>
        </p:nvSpPr>
        <p:spPr>
          <a:xfrm>
            <a:off x="8735490" y="1952065"/>
            <a:ext cx="2091093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归纳式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学习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3" name="圆角矩形 18">
            <a:extLst>
              <a:ext uri="{FF2B5EF4-FFF2-40B4-BE49-F238E27FC236}">
                <a16:creationId xmlns:a16="http://schemas.microsoft.com/office/drawing/2014/main" id="{1D5A1EE9-7A3E-925A-B6B4-F225002991D4}"/>
              </a:ext>
            </a:extLst>
          </p:cNvPr>
          <p:cNvGrpSpPr/>
          <p:nvPr/>
        </p:nvGrpSpPr>
        <p:grpSpPr>
          <a:xfrm>
            <a:off x="8138496" y="1958257"/>
            <a:ext cx="387939" cy="385645"/>
            <a:chOff x="0" y="0"/>
            <a:chExt cx="387938" cy="385644"/>
          </a:xfrm>
        </p:grpSpPr>
        <p:sp>
          <p:nvSpPr>
            <p:cNvPr id="25" name="圆角矩形">
              <a:extLst>
                <a:ext uri="{FF2B5EF4-FFF2-40B4-BE49-F238E27FC236}">
                  <a16:creationId xmlns:a16="http://schemas.microsoft.com/office/drawing/2014/main" id="{23F930AF-31F3-BCFC-AC69-8FA77BB1F5D9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7" name="1">
              <a:extLst>
                <a:ext uri="{FF2B5EF4-FFF2-40B4-BE49-F238E27FC236}">
                  <a16:creationId xmlns:a16="http://schemas.microsoft.com/office/drawing/2014/main" id="{284494C3-C51E-EADC-50FB-8E371E047243}"/>
                </a:ext>
              </a:extLst>
            </p:cNvPr>
            <p:cNvSpPr txBox="1"/>
            <p:nvPr/>
          </p:nvSpPr>
          <p:spPr>
            <a:xfrm>
              <a:off x="20096" y="15912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1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4C225C2-3364-3BA4-D881-057A5DF7A7E1}"/>
              </a:ext>
            </a:extLst>
          </p:cNvPr>
          <p:cNvSpPr txBox="1"/>
          <p:nvPr/>
        </p:nvSpPr>
        <p:spPr>
          <a:xfrm>
            <a:off x="8719599" y="2753235"/>
            <a:ext cx="197347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随机邻域采样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38" name="圆角矩形 18">
            <a:extLst>
              <a:ext uri="{FF2B5EF4-FFF2-40B4-BE49-F238E27FC236}">
                <a16:creationId xmlns:a16="http://schemas.microsoft.com/office/drawing/2014/main" id="{C7B32FB9-D861-13A4-BD4B-F8A3190B8D8E}"/>
              </a:ext>
            </a:extLst>
          </p:cNvPr>
          <p:cNvGrpSpPr/>
          <p:nvPr/>
        </p:nvGrpSpPr>
        <p:grpSpPr>
          <a:xfrm>
            <a:off x="8122605" y="2759427"/>
            <a:ext cx="387939" cy="385645"/>
            <a:chOff x="0" y="0"/>
            <a:chExt cx="387938" cy="385644"/>
          </a:xfrm>
        </p:grpSpPr>
        <p:sp>
          <p:nvSpPr>
            <p:cNvPr id="39" name="圆角矩形">
              <a:extLst>
                <a:ext uri="{FF2B5EF4-FFF2-40B4-BE49-F238E27FC236}">
                  <a16:creationId xmlns:a16="http://schemas.microsoft.com/office/drawing/2014/main" id="{A21A170C-1D35-6EDA-D3F5-984BF87F57D6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01FB524E-3B2D-328D-440F-F811EC4308B7}"/>
                </a:ext>
              </a:extLst>
            </p:cNvPr>
            <p:cNvSpPr txBox="1"/>
            <p:nvPr/>
          </p:nvSpPr>
          <p:spPr>
            <a:xfrm>
              <a:off x="20096" y="15912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2</a:t>
              </a: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CC3E023C-F9C7-119C-3104-EAB58F577440}"/>
              </a:ext>
            </a:extLst>
          </p:cNvPr>
          <p:cNvSpPr txBox="1"/>
          <p:nvPr/>
        </p:nvSpPr>
        <p:spPr>
          <a:xfrm>
            <a:off x="2563373" y="4090029"/>
            <a:ext cx="2185628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特征聚合函数：</a:t>
            </a:r>
            <a:endParaRPr kumimoji="0" lang="en-US" altLang="zh-CN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48" name="圆角矩形 18">
            <a:extLst>
              <a:ext uri="{FF2B5EF4-FFF2-40B4-BE49-F238E27FC236}">
                <a16:creationId xmlns:a16="http://schemas.microsoft.com/office/drawing/2014/main" id="{02252ECA-F815-2D30-4268-02AA3604E2D3}"/>
              </a:ext>
            </a:extLst>
          </p:cNvPr>
          <p:cNvGrpSpPr/>
          <p:nvPr/>
        </p:nvGrpSpPr>
        <p:grpSpPr>
          <a:xfrm>
            <a:off x="2029798" y="4136088"/>
            <a:ext cx="387939" cy="385645"/>
            <a:chOff x="0" y="0"/>
            <a:chExt cx="387938" cy="385644"/>
          </a:xfrm>
        </p:grpSpPr>
        <p:sp>
          <p:nvSpPr>
            <p:cNvPr id="49" name="圆角矩形">
              <a:extLst>
                <a:ext uri="{FF2B5EF4-FFF2-40B4-BE49-F238E27FC236}">
                  <a16:creationId xmlns:a16="http://schemas.microsoft.com/office/drawing/2014/main" id="{29EA189E-FB39-3ACD-C879-26ADBEBD0C72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0" name="1">
              <a:extLst>
                <a:ext uri="{FF2B5EF4-FFF2-40B4-BE49-F238E27FC236}">
                  <a16:creationId xmlns:a16="http://schemas.microsoft.com/office/drawing/2014/main" id="{E4F0BC27-A32B-89E7-B3D4-1978E0D39C50}"/>
                </a:ext>
              </a:extLst>
            </p:cNvPr>
            <p:cNvSpPr txBox="1"/>
            <p:nvPr/>
          </p:nvSpPr>
          <p:spPr>
            <a:xfrm>
              <a:off x="20096" y="15912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9CCC8BB-8F58-ACAA-DD43-CED1E7C02C13}"/>
                  </a:ext>
                </a:extLst>
              </p:cNvPr>
              <p:cNvSpPr txBox="1"/>
              <p:nvPr/>
            </p:nvSpPr>
            <p:spPr>
              <a:xfrm>
                <a:off x="2029798" y="4645556"/>
                <a:ext cx="6128794" cy="18704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342900" marR="0" indent="-342900" algn="l" defTabSz="9144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zh-CN" altLang="en-US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sym typeface="Calibri"/>
                  </a:rPr>
                  <a:t>均值聚合器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R="0" algn="l" defTabSz="9144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𝑘</m:t>
                          </m:r>
                        </m:sup>
                      </m:sSubSup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𝑀𝐸𝐴𝑁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∈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Euclid Math One" panose="05050601010101010101" pitchFamily="18" charset="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Euclid Math One" panose="05050601010101010101" pitchFamily="18" charset="2"/>
                            </a:rPr>
                            <m:t>𝑣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Euclid Math One" panose="05050601010101010101" pitchFamily="18" charset="2"/>
                        </a:rPr>
                        <m:t>}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342900" marR="0" indent="-342900" algn="l" defTabSz="9144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最大池化聚合器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𝐴𝐺𝐺𝑅𝐸𝐺𝐴𝑇𝐸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𝑝𝑜𝑜𝑙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⁡({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Euclid Math One" panose="05050601010101010101" pitchFamily="18" charset="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Euclid Math One" panose="05050601010101010101" pitchFamily="18" charset="2"/>
                            </a:rPr>
                            <m:t>𝑣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})</m:t>
                      </m:r>
                    </m:oMath>
                  </m:oMathPara>
                </a14:m>
                <a:endPara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Calibri"/>
                </a:endParaRPr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9CCC8BB-8F58-ACAA-DD43-CED1E7C02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98" y="4645556"/>
                <a:ext cx="6128794" cy="1870448"/>
              </a:xfrm>
              <a:prstGeom prst="rect">
                <a:avLst/>
              </a:prstGeom>
              <a:blipFill>
                <a:blip r:embed="rId5"/>
                <a:stretch>
                  <a:fillRect l="-6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254973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FastGCN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（分层采样）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C6790E-617C-6CF2-A364-16C6D9473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37" y="2721645"/>
            <a:ext cx="6498810" cy="2834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0BEE2D-7D5E-50CC-DB03-F1607D43937E}"/>
                  </a:ext>
                </a:extLst>
              </p:cNvPr>
              <p:cNvSpPr txBox="1"/>
              <p:nvPr/>
            </p:nvSpPr>
            <p:spPr>
              <a:xfrm>
                <a:off x="2410963" y="2175923"/>
                <a:ext cx="7364392" cy="4318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𝑑𝑃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，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endChr m:val="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0BEE2D-7D5E-50CC-DB03-F1607D439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963" y="2175923"/>
                <a:ext cx="7364392" cy="431849"/>
              </a:xfrm>
              <a:prstGeom prst="rect">
                <a:avLst/>
              </a:prstGeom>
              <a:blipFill>
                <a:blip r:embed="rId4"/>
                <a:stretch>
                  <a:fillRect t="-143662" b="-2112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圆角矩形 18">
            <a:extLst>
              <a:ext uri="{FF2B5EF4-FFF2-40B4-BE49-F238E27FC236}">
                <a16:creationId xmlns:a16="http://schemas.microsoft.com/office/drawing/2014/main" id="{8CB6F1C4-835C-9164-6898-1FD21305CAEA}"/>
              </a:ext>
            </a:extLst>
          </p:cNvPr>
          <p:cNvGrpSpPr/>
          <p:nvPr/>
        </p:nvGrpSpPr>
        <p:grpSpPr>
          <a:xfrm>
            <a:off x="2410963" y="2816574"/>
            <a:ext cx="387939" cy="385645"/>
            <a:chOff x="0" y="0"/>
            <a:chExt cx="387938" cy="385644"/>
          </a:xfrm>
        </p:grpSpPr>
        <p:sp>
          <p:nvSpPr>
            <p:cNvPr id="9" name="圆角矩形">
              <a:extLst>
                <a:ext uri="{FF2B5EF4-FFF2-40B4-BE49-F238E27FC236}">
                  <a16:creationId xmlns:a16="http://schemas.microsoft.com/office/drawing/2014/main" id="{0EDC4533-BEE7-621C-CBCF-11C45DF68935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rgbClr val="3458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1" name="1">
              <a:extLst>
                <a:ext uri="{FF2B5EF4-FFF2-40B4-BE49-F238E27FC236}">
                  <a16:creationId xmlns:a16="http://schemas.microsoft.com/office/drawing/2014/main" id="{A866B3A8-AE8E-5D4F-0DD7-BC3952E5E5F7}"/>
                </a:ext>
              </a:extLst>
            </p:cNvPr>
            <p:cNvSpPr txBox="1"/>
            <p:nvPr/>
          </p:nvSpPr>
          <p:spPr>
            <a:xfrm>
              <a:off x="11575" y="11809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1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1DDCE2A-A23A-7CA3-D95C-3572FACB62D4}"/>
              </a:ext>
            </a:extLst>
          </p:cNvPr>
          <p:cNvSpPr txBox="1"/>
          <p:nvPr/>
        </p:nvSpPr>
        <p:spPr>
          <a:xfrm>
            <a:off x="2885861" y="2721645"/>
            <a:ext cx="5681722" cy="1735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algn="just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无偏采样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SGD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分层采样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方差缩减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0" algn="just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</a:p>
        </p:txBody>
      </p:sp>
      <p:grpSp>
        <p:nvGrpSpPr>
          <p:cNvPr id="15" name="圆角矩形 18">
            <a:extLst>
              <a:ext uri="{FF2B5EF4-FFF2-40B4-BE49-F238E27FC236}">
                <a16:creationId xmlns:a16="http://schemas.microsoft.com/office/drawing/2014/main" id="{1405E00B-CC26-7750-8459-3262FD14F48A}"/>
              </a:ext>
            </a:extLst>
          </p:cNvPr>
          <p:cNvGrpSpPr/>
          <p:nvPr/>
        </p:nvGrpSpPr>
        <p:grpSpPr>
          <a:xfrm>
            <a:off x="2404469" y="5092926"/>
            <a:ext cx="387939" cy="385645"/>
            <a:chOff x="0" y="0"/>
            <a:chExt cx="387938" cy="385644"/>
          </a:xfrm>
        </p:grpSpPr>
        <p:sp>
          <p:nvSpPr>
            <p:cNvPr id="16" name="圆角矩形">
              <a:extLst>
                <a:ext uri="{FF2B5EF4-FFF2-40B4-BE49-F238E27FC236}">
                  <a16:creationId xmlns:a16="http://schemas.microsoft.com/office/drawing/2014/main" id="{F6307FFE-5439-481A-1D20-043DFE713F33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rgbClr val="3458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7" name="1">
              <a:extLst>
                <a:ext uri="{FF2B5EF4-FFF2-40B4-BE49-F238E27FC236}">
                  <a16:creationId xmlns:a16="http://schemas.microsoft.com/office/drawing/2014/main" id="{04BCEA97-92AA-8434-43DF-8D83733F535F}"/>
                </a:ext>
              </a:extLst>
            </p:cNvPr>
            <p:cNvSpPr txBox="1"/>
            <p:nvPr/>
          </p:nvSpPr>
          <p:spPr>
            <a:xfrm>
              <a:off x="11575" y="11809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2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5AAC050-984A-9C80-44AB-F865BA04B17B}"/>
              </a:ext>
            </a:extLst>
          </p:cNvPr>
          <p:cNvSpPr txBox="1"/>
          <p:nvPr/>
        </p:nvSpPr>
        <p:spPr>
          <a:xfrm>
            <a:off x="2905443" y="5109573"/>
            <a:ext cx="197347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重要性</a:t>
            </a:r>
            <a:r>
              <a:rPr kumimoji="0" lang="zh-CN" altLang="en-US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采样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F55B14D-8BDE-8A18-796A-3851F242A75A}"/>
                  </a:ext>
                </a:extLst>
              </p:cNvPr>
              <p:cNvSpPr txBox="1"/>
              <p:nvPr/>
            </p:nvSpPr>
            <p:spPr>
              <a:xfrm>
                <a:off x="2404469" y="5673222"/>
                <a:ext cx="4777270" cy="6647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𝑙</m:t>
                              </m:r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r>
                        <a:rPr kumimoji="0" lang="zh-CN" alt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𝜎</m:t>
                      </m:r>
                      <m:r>
                        <a:rPr kumimoji="0" lang="en-US" altLang="zh-CN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𝑗</m:t>
                          </m:r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𝑎</m:t>
                              </m:r>
                            </m:e>
                          </m:acc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en-US" altLang="zh-CN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en-US" altLang="zh-CN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F55B14D-8BDE-8A18-796A-3851F242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469" y="5673222"/>
                <a:ext cx="4777270" cy="664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8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306910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Cluster-GCN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（子图采样）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C7DB66-E1F8-5B0C-18B1-78730F16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95" y="2292619"/>
            <a:ext cx="5719676" cy="3556428"/>
          </a:xfrm>
          <a:prstGeom prst="rect">
            <a:avLst/>
          </a:prstGeom>
        </p:spPr>
      </p:pic>
      <p:grpSp>
        <p:nvGrpSpPr>
          <p:cNvPr id="10" name="圆角矩形 18">
            <a:extLst>
              <a:ext uri="{FF2B5EF4-FFF2-40B4-BE49-F238E27FC236}">
                <a16:creationId xmlns:a16="http://schemas.microsoft.com/office/drawing/2014/main" id="{E1FE27CD-E066-D7CB-3EEC-9AC0A9D3E3AC}"/>
              </a:ext>
            </a:extLst>
          </p:cNvPr>
          <p:cNvGrpSpPr/>
          <p:nvPr/>
        </p:nvGrpSpPr>
        <p:grpSpPr>
          <a:xfrm>
            <a:off x="2410963" y="2274179"/>
            <a:ext cx="387939" cy="385645"/>
            <a:chOff x="0" y="0"/>
            <a:chExt cx="387938" cy="385644"/>
          </a:xfrm>
        </p:grpSpPr>
        <p:sp>
          <p:nvSpPr>
            <p:cNvPr id="12" name="圆角矩形">
              <a:extLst>
                <a:ext uri="{FF2B5EF4-FFF2-40B4-BE49-F238E27FC236}">
                  <a16:creationId xmlns:a16="http://schemas.microsoft.com/office/drawing/2014/main" id="{CFEB99E4-991C-1127-0424-F6FB105C7DC6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3" name="1">
              <a:extLst>
                <a:ext uri="{FF2B5EF4-FFF2-40B4-BE49-F238E27FC236}">
                  <a16:creationId xmlns:a16="http://schemas.microsoft.com/office/drawing/2014/main" id="{15A01107-69A4-6DDB-1E33-A363DA34605C}"/>
                </a:ext>
              </a:extLst>
            </p:cNvPr>
            <p:cNvSpPr txBox="1"/>
            <p:nvPr/>
          </p:nvSpPr>
          <p:spPr>
            <a:xfrm>
              <a:off x="18825" y="18440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1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A0CC0CB-8A5C-7283-E310-ECFCB740173A}"/>
              </a:ext>
            </a:extLst>
          </p:cNvPr>
          <p:cNvSpPr txBox="1"/>
          <p:nvPr/>
        </p:nvSpPr>
        <p:spPr>
          <a:xfrm>
            <a:off x="2955309" y="2178409"/>
            <a:ext cx="5681722" cy="2151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algn="just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子图采样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限制邻域扩展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节约计算资源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 algn="just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改变原始数据分布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 algn="just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降低预测精度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1" name="圆角矩形 18">
            <a:extLst>
              <a:ext uri="{FF2B5EF4-FFF2-40B4-BE49-F238E27FC236}">
                <a16:creationId xmlns:a16="http://schemas.microsoft.com/office/drawing/2014/main" id="{8E47DB7B-DD36-E268-94DC-240A1F39A9C4}"/>
              </a:ext>
            </a:extLst>
          </p:cNvPr>
          <p:cNvGrpSpPr/>
          <p:nvPr/>
        </p:nvGrpSpPr>
        <p:grpSpPr>
          <a:xfrm>
            <a:off x="2429788" y="4905936"/>
            <a:ext cx="387939" cy="385645"/>
            <a:chOff x="0" y="0"/>
            <a:chExt cx="387938" cy="385644"/>
          </a:xfrm>
        </p:grpSpPr>
        <p:sp>
          <p:nvSpPr>
            <p:cNvPr id="22" name="圆角矩形">
              <a:extLst>
                <a:ext uri="{FF2B5EF4-FFF2-40B4-BE49-F238E27FC236}">
                  <a16:creationId xmlns:a16="http://schemas.microsoft.com/office/drawing/2014/main" id="{92F7F0F4-19C2-A033-1D09-2F72A5D3D504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3" name="1">
              <a:extLst>
                <a:ext uri="{FF2B5EF4-FFF2-40B4-BE49-F238E27FC236}">
                  <a16:creationId xmlns:a16="http://schemas.microsoft.com/office/drawing/2014/main" id="{3E207CBA-1C42-775F-419F-7CC37839E1F7}"/>
                </a:ext>
              </a:extLst>
            </p:cNvPr>
            <p:cNvSpPr txBox="1"/>
            <p:nvPr/>
          </p:nvSpPr>
          <p:spPr>
            <a:xfrm>
              <a:off x="18825" y="18440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2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801E3E8-664D-7510-696D-4B0E48AB679D}"/>
              </a:ext>
            </a:extLst>
          </p:cNvPr>
          <p:cNvSpPr txBox="1"/>
          <p:nvPr/>
        </p:nvSpPr>
        <p:spPr>
          <a:xfrm>
            <a:off x="2955308" y="4838395"/>
            <a:ext cx="2669987" cy="8583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algn="just">
              <a:lnSpc>
                <a:spcPct val="150000"/>
              </a:lnSpc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图聚类算法（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K-means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节点三维空间坐标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41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圆角矩形 4"/>
          <p:cNvGrpSpPr/>
          <p:nvPr/>
        </p:nvGrpSpPr>
        <p:grpSpPr>
          <a:xfrm>
            <a:off x="6000248" y="1612745"/>
            <a:ext cx="506413" cy="574041"/>
            <a:chOff x="0" y="0"/>
            <a:chExt cx="506412" cy="574040"/>
          </a:xfrm>
        </p:grpSpPr>
        <p:sp>
          <p:nvSpPr>
            <p:cNvPr id="213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4" name="1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16" name="矩形 5"/>
          <p:cNvSpPr txBox="1"/>
          <p:nvPr/>
        </p:nvSpPr>
        <p:spPr>
          <a:xfrm>
            <a:off x="6850781" y="1707717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绪论</a:t>
            </a:r>
          </a:p>
        </p:txBody>
      </p:sp>
      <p:grpSp>
        <p:nvGrpSpPr>
          <p:cNvPr id="219" name="圆角矩形 6"/>
          <p:cNvGrpSpPr/>
          <p:nvPr/>
        </p:nvGrpSpPr>
        <p:grpSpPr>
          <a:xfrm>
            <a:off x="6000248" y="2366807"/>
            <a:ext cx="506413" cy="574041"/>
            <a:chOff x="0" y="0"/>
            <a:chExt cx="506412" cy="574040"/>
          </a:xfrm>
        </p:grpSpPr>
        <p:sp>
          <p:nvSpPr>
            <p:cNvPr id="217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8" name="2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20" name="矩形 7"/>
          <p:cNvSpPr txBox="1"/>
          <p:nvPr/>
        </p:nvSpPr>
        <p:spPr>
          <a:xfrm>
            <a:off x="6856362" y="2460707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研究方法与思路</a:t>
            </a:r>
          </a:p>
        </p:txBody>
      </p:sp>
      <p:grpSp>
        <p:nvGrpSpPr>
          <p:cNvPr id="223" name="圆角矩形 8"/>
          <p:cNvGrpSpPr/>
          <p:nvPr/>
        </p:nvGrpSpPr>
        <p:grpSpPr>
          <a:xfrm>
            <a:off x="6000248" y="3120870"/>
            <a:ext cx="506413" cy="574041"/>
            <a:chOff x="0" y="0"/>
            <a:chExt cx="506412" cy="574040"/>
          </a:xfrm>
        </p:grpSpPr>
        <p:sp>
          <p:nvSpPr>
            <p:cNvPr id="221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2" name="3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24" name="矩形 9"/>
          <p:cNvSpPr txBox="1"/>
          <p:nvPr/>
        </p:nvSpPr>
        <p:spPr>
          <a:xfrm>
            <a:off x="6858595" y="3223223"/>
            <a:ext cx="2161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关键技术与实践难点</a:t>
            </a:r>
          </a:p>
        </p:txBody>
      </p:sp>
      <p:grpSp>
        <p:nvGrpSpPr>
          <p:cNvPr id="227" name="圆角矩形 10"/>
          <p:cNvGrpSpPr/>
          <p:nvPr/>
        </p:nvGrpSpPr>
        <p:grpSpPr>
          <a:xfrm>
            <a:off x="6000248" y="3874932"/>
            <a:ext cx="506413" cy="574041"/>
            <a:chOff x="0" y="0"/>
            <a:chExt cx="506412" cy="574040"/>
          </a:xfrm>
        </p:grpSpPr>
        <p:sp>
          <p:nvSpPr>
            <p:cNvPr id="225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6" name="4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28" name="矩形 11"/>
          <p:cNvSpPr txBox="1"/>
          <p:nvPr/>
        </p:nvSpPr>
        <p:spPr>
          <a:xfrm>
            <a:off x="6856362" y="3985740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研究成果与应用</a:t>
            </a:r>
          </a:p>
        </p:txBody>
      </p:sp>
      <p:grpSp>
        <p:nvGrpSpPr>
          <p:cNvPr id="231" name="圆角矩形 12"/>
          <p:cNvGrpSpPr/>
          <p:nvPr/>
        </p:nvGrpSpPr>
        <p:grpSpPr>
          <a:xfrm>
            <a:off x="6000248" y="4628994"/>
            <a:ext cx="506413" cy="574041"/>
            <a:chOff x="0" y="0"/>
            <a:chExt cx="506412" cy="574040"/>
          </a:xfrm>
        </p:grpSpPr>
        <p:sp>
          <p:nvSpPr>
            <p:cNvPr id="229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30" name="5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32" name="矩形 13"/>
          <p:cNvSpPr txBox="1"/>
          <p:nvPr/>
        </p:nvSpPr>
        <p:spPr>
          <a:xfrm>
            <a:off x="6853013" y="4731348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论文总结</a:t>
            </a:r>
          </a:p>
        </p:txBody>
      </p:sp>
      <p:grpSp>
        <p:nvGrpSpPr>
          <p:cNvPr id="235" name="矩形 33"/>
          <p:cNvGrpSpPr/>
          <p:nvPr/>
        </p:nvGrpSpPr>
        <p:grpSpPr>
          <a:xfrm>
            <a:off x="0" y="0"/>
            <a:ext cx="3721100" cy="6858000"/>
            <a:chOff x="0" y="0"/>
            <a:chExt cx="3721100" cy="6858000"/>
          </a:xfrm>
        </p:grpSpPr>
        <p:sp>
          <p:nvSpPr>
            <p:cNvPr id="233" name="矩形"/>
            <p:cNvSpPr/>
            <p:nvPr/>
          </p:nvSpPr>
          <p:spPr>
            <a:xfrm>
              <a:off x="0" y="0"/>
              <a:ext cx="3721100" cy="6858000"/>
            </a:xfrm>
            <a:prstGeom prst="rect">
              <a:avLst/>
            </a:prstGeom>
            <a:solidFill>
              <a:srgbClr val="4144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234" name="文本"/>
            <p:cNvSpPr txBox="1"/>
            <p:nvPr/>
          </p:nvSpPr>
          <p:spPr>
            <a:xfrm>
              <a:off x="0" y="3156962"/>
              <a:ext cx="3721100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236" name="矩形 34"/>
          <p:cNvSpPr txBox="1"/>
          <p:nvPr/>
        </p:nvSpPr>
        <p:spPr>
          <a:xfrm>
            <a:off x="1073628" y="1308115"/>
            <a:ext cx="2013420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目 录</a:t>
            </a:r>
          </a:p>
        </p:txBody>
      </p:sp>
      <p:sp>
        <p:nvSpPr>
          <p:cNvPr id="237" name="矩形 35"/>
          <p:cNvSpPr txBox="1"/>
          <p:nvPr/>
        </p:nvSpPr>
        <p:spPr>
          <a:xfrm>
            <a:off x="1305756" y="2593370"/>
            <a:ext cx="1549163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Contents</a:t>
            </a:r>
          </a:p>
        </p:txBody>
      </p:sp>
      <p:grpSp>
        <p:nvGrpSpPr>
          <p:cNvPr id="240" name="组合 14"/>
          <p:cNvGrpSpPr/>
          <p:nvPr/>
        </p:nvGrpSpPr>
        <p:grpSpPr>
          <a:xfrm>
            <a:off x="4773895" y="3773025"/>
            <a:ext cx="703580" cy="703580"/>
            <a:chOff x="0" y="0"/>
            <a:chExt cx="703578" cy="703578"/>
          </a:xfrm>
        </p:grpSpPr>
        <p:sp>
          <p:nvSpPr>
            <p:cNvPr id="238" name="泪滴形 15"/>
            <p:cNvSpPr/>
            <p:nvPr/>
          </p:nvSpPr>
          <p:spPr>
            <a:xfrm rot="8247616">
              <a:off x="102807" y="102807"/>
              <a:ext cx="497965" cy="49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62AC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椭圆 16"/>
            <p:cNvSpPr/>
            <p:nvPr/>
          </p:nvSpPr>
          <p:spPr>
            <a:xfrm>
              <a:off x="150556" y="147060"/>
              <a:ext cx="398631" cy="39863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908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112466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实验准备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D3886E-3699-5A8B-34FD-861DD74A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106" y="2731704"/>
            <a:ext cx="2570930" cy="3272276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DAB6363-40F6-96BA-7319-F0CA9A83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694053"/>
              </p:ext>
            </p:extLst>
          </p:nvPr>
        </p:nvGraphicFramePr>
        <p:xfrm>
          <a:off x="6552459" y="2981867"/>
          <a:ext cx="4802304" cy="30221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3683">
                  <a:extLst>
                    <a:ext uri="{9D8B030D-6E8A-4147-A177-3AD203B41FA5}">
                      <a16:colId xmlns:a16="http://schemas.microsoft.com/office/drawing/2014/main" val="667878423"/>
                    </a:ext>
                  </a:extLst>
                </a:gridCol>
                <a:gridCol w="1337469">
                  <a:extLst>
                    <a:ext uri="{9D8B030D-6E8A-4147-A177-3AD203B41FA5}">
                      <a16:colId xmlns:a16="http://schemas.microsoft.com/office/drawing/2014/main" val="1100720757"/>
                    </a:ext>
                  </a:extLst>
                </a:gridCol>
                <a:gridCol w="1104789">
                  <a:extLst>
                    <a:ext uri="{9D8B030D-6E8A-4147-A177-3AD203B41FA5}">
                      <a16:colId xmlns:a16="http://schemas.microsoft.com/office/drawing/2014/main" val="2895161598"/>
                    </a:ext>
                  </a:extLst>
                </a:gridCol>
                <a:gridCol w="1296363">
                  <a:extLst>
                    <a:ext uri="{9D8B030D-6E8A-4147-A177-3AD203B41FA5}">
                      <a16:colId xmlns:a16="http://schemas.microsoft.com/office/drawing/2014/main" val="1893350312"/>
                    </a:ext>
                  </a:extLst>
                </a:gridCol>
              </a:tblGrid>
              <a:tr h="3928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类型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说明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zh-CN" sz="1000" kern="100">
                          <a:effectLst/>
                        </a:rPr>
                        <a:t>版本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版本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zh-CN" sz="1000" kern="100">
                          <a:effectLst/>
                        </a:rPr>
                        <a:t>型好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说明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zh-CN" sz="1000" kern="100">
                          <a:effectLst/>
                        </a:rPr>
                        <a:t>版本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7161995"/>
                  </a:ext>
                </a:extLst>
              </a:tr>
              <a:tr h="50335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CPU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Intel(R) Xeon(R) Gold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6330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内存：</a:t>
                      </a:r>
                      <a:r>
                        <a:rPr lang="en-US" sz="1000" kern="100">
                          <a:effectLst/>
                        </a:rPr>
                        <a:t>80G</a:t>
                      </a:r>
                      <a:r>
                        <a:rPr lang="zh-CN" sz="1000" kern="100">
                          <a:effectLst/>
                        </a:rPr>
                        <a:t>，内核：</a:t>
                      </a:r>
                      <a:r>
                        <a:rPr lang="en-US" sz="1000" kern="100">
                          <a:effectLst/>
                        </a:rPr>
                        <a:t>15G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4423252"/>
                  </a:ext>
                </a:extLst>
              </a:tr>
              <a:tr h="83973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GPU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NVDIA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RTX 3090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显存：</a:t>
                      </a:r>
                      <a:r>
                        <a:rPr lang="en-US" sz="1000" kern="100">
                          <a:effectLst/>
                        </a:rPr>
                        <a:t>24G</a:t>
                      </a:r>
                      <a:r>
                        <a:rPr lang="zh-CN" sz="1000" kern="100">
                          <a:effectLst/>
                        </a:rPr>
                        <a:t>，</a:t>
                      </a:r>
                      <a:r>
                        <a:rPr lang="en-US" sz="1000" kern="100">
                          <a:effectLst/>
                        </a:rPr>
                        <a:t>CUDA</a:t>
                      </a:r>
                      <a:r>
                        <a:rPr lang="zh-CN" sz="1000" kern="100">
                          <a:effectLst/>
                        </a:rPr>
                        <a:t>：</a:t>
                      </a:r>
                      <a:r>
                        <a:rPr lang="en-US" sz="1000" kern="100">
                          <a:effectLst/>
                        </a:rPr>
                        <a:t>V11.1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9696448"/>
                  </a:ext>
                </a:extLst>
              </a:tr>
              <a:tr h="3928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操作系统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Ubuntu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V20.4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286871"/>
                  </a:ext>
                </a:extLst>
              </a:tr>
              <a:tr h="3928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开发语言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Python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V3.10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6299135"/>
                  </a:ext>
                </a:extLst>
              </a:tr>
              <a:tr h="50060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IDE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PyCharm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>
                          <a:effectLst/>
                        </a:rPr>
                        <a:t>V2023.1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Python</a:t>
                      </a:r>
                      <a:r>
                        <a:rPr lang="zh-CN" sz="1000" kern="100" dirty="0">
                          <a:effectLst/>
                        </a:rPr>
                        <a:t>集成开发环境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0527426"/>
                  </a:ext>
                </a:extLst>
              </a:tr>
            </a:tbl>
          </a:graphicData>
        </a:graphic>
      </p:graphicFrame>
      <p:sp>
        <p:nvSpPr>
          <p:cNvPr id="6" name="圆角矩形">
            <a:extLst>
              <a:ext uri="{FF2B5EF4-FFF2-40B4-BE49-F238E27FC236}">
                <a16:creationId xmlns:a16="http://schemas.microsoft.com/office/drawing/2014/main" id="{6AB5A8BD-0F29-F0E1-90E1-C14AE3884FF9}"/>
              </a:ext>
            </a:extLst>
          </p:cNvPr>
          <p:cNvSpPr/>
          <p:nvPr/>
        </p:nvSpPr>
        <p:spPr>
          <a:xfrm>
            <a:off x="2377466" y="2346059"/>
            <a:ext cx="387939" cy="385645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8EAD34-7EFF-DF23-487D-244CA19C91BF}"/>
              </a:ext>
            </a:extLst>
          </p:cNvPr>
          <p:cNvSpPr txBox="1"/>
          <p:nvPr/>
        </p:nvSpPr>
        <p:spPr>
          <a:xfrm>
            <a:off x="2945369" y="2340333"/>
            <a:ext cx="360709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数据集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train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valid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test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175DB8-AAA5-9585-1A2A-0EB1B80CB9D2}"/>
              </a:ext>
            </a:extLst>
          </p:cNvPr>
          <p:cNvSpPr txBox="1"/>
          <p:nvPr/>
        </p:nvSpPr>
        <p:spPr>
          <a:xfrm>
            <a:off x="7299380" y="2331596"/>
            <a:ext cx="360709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实验环境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</p:txBody>
      </p:sp>
      <p:sp>
        <p:nvSpPr>
          <p:cNvPr id="17" name="圆角矩形">
            <a:extLst>
              <a:ext uri="{FF2B5EF4-FFF2-40B4-BE49-F238E27FC236}">
                <a16:creationId xmlns:a16="http://schemas.microsoft.com/office/drawing/2014/main" id="{331F3262-20E4-AA54-4972-5E3E894852E5}"/>
              </a:ext>
            </a:extLst>
          </p:cNvPr>
          <p:cNvSpPr/>
          <p:nvPr/>
        </p:nvSpPr>
        <p:spPr>
          <a:xfrm>
            <a:off x="6587185" y="2354796"/>
            <a:ext cx="387939" cy="385645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圆角矩形 4"/>
          <p:cNvGrpSpPr/>
          <p:nvPr/>
        </p:nvGrpSpPr>
        <p:grpSpPr>
          <a:xfrm>
            <a:off x="6000248" y="1612745"/>
            <a:ext cx="506413" cy="574041"/>
            <a:chOff x="0" y="0"/>
            <a:chExt cx="506412" cy="574040"/>
          </a:xfrm>
        </p:grpSpPr>
        <p:sp>
          <p:nvSpPr>
            <p:cNvPr id="213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4" name="1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16" name="矩形 5"/>
          <p:cNvSpPr txBox="1"/>
          <p:nvPr/>
        </p:nvSpPr>
        <p:spPr>
          <a:xfrm>
            <a:off x="6850781" y="1707717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绪论</a:t>
            </a:r>
          </a:p>
        </p:txBody>
      </p:sp>
      <p:grpSp>
        <p:nvGrpSpPr>
          <p:cNvPr id="219" name="圆角矩形 6"/>
          <p:cNvGrpSpPr/>
          <p:nvPr/>
        </p:nvGrpSpPr>
        <p:grpSpPr>
          <a:xfrm>
            <a:off x="6000248" y="2366807"/>
            <a:ext cx="506413" cy="574041"/>
            <a:chOff x="0" y="0"/>
            <a:chExt cx="506412" cy="574040"/>
          </a:xfrm>
        </p:grpSpPr>
        <p:sp>
          <p:nvSpPr>
            <p:cNvPr id="217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8" name="2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20" name="矩形 7"/>
          <p:cNvSpPr txBox="1"/>
          <p:nvPr/>
        </p:nvSpPr>
        <p:spPr>
          <a:xfrm>
            <a:off x="6856362" y="2460707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研究方法与思路</a:t>
            </a:r>
            <a:endParaRPr dirty="0"/>
          </a:p>
        </p:txBody>
      </p:sp>
      <p:grpSp>
        <p:nvGrpSpPr>
          <p:cNvPr id="223" name="圆角矩形 8"/>
          <p:cNvGrpSpPr/>
          <p:nvPr/>
        </p:nvGrpSpPr>
        <p:grpSpPr>
          <a:xfrm>
            <a:off x="6000248" y="3120870"/>
            <a:ext cx="506413" cy="574041"/>
            <a:chOff x="0" y="0"/>
            <a:chExt cx="506412" cy="574040"/>
          </a:xfrm>
        </p:grpSpPr>
        <p:sp>
          <p:nvSpPr>
            <p:cNvPr id="221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2" name="3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24" name="矩形 9"/>
          <p:cNvSpPr txBox="1"/>
          <p:nvPr/>
        </p:nvSpPr>
        <p:spPr>
          <a:xfrm>
            <a:off x="6858595" y="3223223"/>
            <a:ext cx="2161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关键技术与实践难点</a:t>
            </a:r>
          </a:p>
        </p:txBody>
      </p:sp>
      <p:grpSp>
        <p:nvGrpSpPr>
          <p:cNvPr id="227" name="圆角矩形 10"/>
          <p:cNvGrpSpPr/>
          <p:nvPr/>
        </p:nvGrpSpPr>
        <p:grpSpPr>
          <a:xfrm>
            <a:off x="6000248" y="3874932"/>
            <a:ext cx="506413" cy="574041"/>
            <a:chOff x="0" y="0"/>
            <a:chExt cx="506412" cy="574040"/>
          </a:xfrm>
        </p:grpSpPr>
        <p:sp>
          <p:nvSpPr>
            <p:cNvPr id="225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6" name="4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28" name="矩形 11"/>
          <p:cNvSpPr txBox="1"/>
          <p:nvPr/>
        </p:nvSpPr>
        <p:spPr>
          <a:xfrm>
            <a:off x="6856362" y="3985740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研究成果与应用</a:t>
            </a:r>
          </a:p>
        </p:txBody>
      </p:sp>
      <p:grpSp>
        <p:nvGrpSpPr>
          <p:cNvPr id="231" name="圆角矩形 12"/>
          <p:cNvGrpSpPr/>
          <p:nvPr/>
        </p:nvGrpSpPr>
        <p:grpSpPr>
          <a:xfrm>
            <a:off x="6000248" y="4628994"/>
            <a:ext cx="506413" cy="574041"/>
            <a:chOff x="0" y="0"/>
            <a:chExt cx="506412" cy="574040"/>
          </a:xfrm>
        </p:grpSpPr>
        <p:sp>
          <p:nvSpPr>
            <p:cNvPr id="229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30" name="5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32" name="矩形 13"/>
          <p:cNvSpPr txBox="1"/>
          <p:nvPr/>
        </p:nvSpPr>
        <p:spPr>
          <a:xfrm>
            <a:off x="6853013" y="4731348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论文总结</a:t>
            </a:r>
          </a:p>
        </p:txBody>
      </p:sp>
      <p:grpSp>
        <p:nvGrpSpPr>
          <p:cNvPr id="235" name="矩形 33"/>
          <p:cNvGrpSpPr/>
          <p:nvPr/>
        </p:nvGrpSpPr>
        <p:grpSpPr>
          <a:xfrm>
            <a:off x="0" y="0"/>
            <a:ext cx="3721100" cy="6858000"/>
            <a:chOff x="0" y="0"/>
            <a:chExt cx="3721100" cy="6858000"/>
          </a:xfrm>
        </p:grpSpPr>
        <p:sp>
          <p:nvSpPr>
            <p:cNvPr id="233" name="矩形"/>
            <p:cNvSpPr/>
            <p:nvPr/>
          </p:nvSpPr>
          <p:spPr>
            <a:xfrm>
              <a:off x="0" y="0"/>
              <a:ext cx="3721100" cy="6858000"/>
            </a:xfrm>
            <a:prstGeom prst="rect">
              <a:avLst/>
            </a:prstGeom>
            <a:solidFill>
              <a:srgbClr val="4144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234" name="文本"/>
            <p:cNvSpPr txBox="1"/>
            <p:nvPr/>
          </p:nvSpPr>
          <p:spPr>
            <a:xfrm>
              <a:off x="0" y="3156962"/>
              <a:ext cx="3721100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236" name="矩形 34"/>
          <p:cNvSpPr txBox="1"/>
          <p:nvPr/>
        </p:nvSpPr>
        <p:spPr>
          <a:xfrm>
            <a:off x="1073628" y="1308115"/>
            <a:ext cx="2013420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目 录</a:t>
            </a:r>
          </a:p>
        </p:txBody>
      </p:sp>
      <p:sp>
        <p:nvSpPr>
          <p:cNvPr id="237" name="矩形 35"/>
          <p:cNvSpPr txBox="1"/>
          <p:nvPr/>
        </p:nvSpPr>
        <p:spPr>
          <a:xfrm>
            <a:off x="1305756" y="2593370"/>
            <a:ext cx="1549163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Contents</a:t>
            </a:r>
          </a:p>
        </p:txBody>
      </p:sp>
      <p:grpSp>
        <p:nvGrpSpPr>
          <p:cNvPr id="240" name="组合 14"/>
          <p:cNvGrpSpPr/>
          <p:nvPr/>
        </p:nvGrpSpPr>
        <p:grpSpPr>
          <a:xfrm>
            <a:off x="4773895" y="1515969"/>
            <a:ext cx="703580" cy="703580"/>
            <a:chOff x="0" y="0"/>
            <a:chExt cx="703578" cy="703578"/>
          </a:xfrm>
        </p:grpSpPr>
        <p:sp>
          <p:nvSpPr>
            <p:cNvPr id="238" name="泪滴形 15"/>
            <p:cNvSpPr/>
            <p:nvPr/>
          </p:nvSpPr>
          <p:spPr>
            <a:xfrm rot="8247616">
              <a:off x="102807" y="102807"/>
              <a:ext cx="497965" cy="49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62AC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椭圆 16"/>
            <p:cNvSpPr/>
            <p:nvPr/>
          </p:nvSpPr>
          <p:spPr>
            <a:xfrm>
              <a:off x="150556" y="147060"/>
              <a:ext cx="398631" cy="39863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410785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基本实验（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MeshGraphNet vs GCN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2EBC69-5DFC-E1F0-667C-5C07095FD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619" y="2087503"/>
            <a:ext cx="5580380" cy="2219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559669-EB8D-F139-74FF-15534B08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619" y="4442266"/>
            <a:ext cx="5580380" cy="22098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841A308-0D1E-C975-51B0-4A5D4DDE9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03268"/>
              </p:ext>
            </p:extLst>
          </p:nvPr>
        </p:nvGraphicFramePr>
        <p:xfrm>
          <a:off x="7847062" y="3064497"/>
          <a:ext cx="4284638" cy="28112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782266">
                  <a:extLst>
                    <a:ext uri="{9D8B030D-6E8A-4147-A177-3AD203B41FA5}">
                      <a16:colId xmlns:a16="http://schemas.microsoft.com/office/drawing/2014/main" val="4248971056"/>
                    </a:ext>
                  </a:extLst>
                </a:gridCol>
                <a:gridCol w="615284">
                  <a:extLst>
                    <a:ext uri="{9D8B030D-6E8A-4147-A177-3AD203B41FA5}">
                      <a16:colId xmlns:a16="http://schemas.microsoft.com/office/drawing/2014/main" val="1077704501"/>
                    </a:ext>
                  </a:extLst>
                </a:gridCol>
                <a:gridCol w="801691">
                  <a:extLst>
                    <a:ext uri="{9D8B030D-6E8A-4147-A177-3AD203B41FA5}">
                      <a16:colId xmlns:a16="http://schemas.microsoft.com/office/drawing/2014/main" val="3633181047"/>
                    </a:ext>
                  </a:extLst>
                </a:gridCol>
                <a:gridCol w="695626">
                  <a:extLst>
                    <a:ext uri="{9D8B030D-6E8A-4147-A177-3AD203B41FA5}">
                      <a16:colId xmlns:a16="http://schemas.microsoft.com/office/drawing/2014/main" val="1336399753"/>
                    </a:ext>
                  </a:extLst>
                </a:gridCol>
                <a:gridCol w="708976">
                  <a:extLst>
                    <a:ext uri="{9D8B030D-6E8A-4147-A177-3AD203B41FA5}">
                      <a16:colId xmlns:a16="http://schemas.microsoft.com/office/drawing/2014/main" val="3056628083"/>
                    </a:ext>
                  </a:extLst>
                </a:gridCol>
                <a:gridCol w="680795">
                  <a:extLst>
                    <a:ext uri="{9D8B030D-6E8A-4147-A177-3AD203B41FA5}">
                      <a16:colId xmlns:a16="http://schemas.microsoft.com/office/drawing/2014/main" val="4267969870"/>
                    </a:ext>
                  </a:extLst>
                </a:gridCol>
              </a:tblGrid>
              <a:tr h="95386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方法名称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均方误差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均方根误差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平均绝对误差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平均训练时间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平均预测时间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4855031"/>
                  </a:ext>
                </a:extLst>
              </a:tr>
              <a:tr h="104172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本课题模型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0.0006</a:t>
                      </a:r>
                      <a:endParaRPr lang="zh-CN" sz="1200" kern="1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0.024</a:t>
                      </a:r>
                      <a:r>
                        <a:rPr lang="en-US" altLang="zh-CN" sz="1200" kern="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1200" kern="1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0.0312</a:t>
                      </a:r>
                      <a:endParaRPr lang="zh-CN" sz="1200" kern="1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37.557</a:t>
                      </a:r>
                      <a:r>
                        <a:rPr lang="en-US" altLang="zh-CN" sz="1200" kern="10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0.026</a:t>
                      </a:r>
                      <a:r>
                        <a:rPr lang="en-US" altLang="zh-CN" sz="1200" kern="100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0702362"/>
                  </a:ext>
                </a:extLst>
              </a:tr>
              <a:tr h="81562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本课题基线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0.0016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0.0402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0.046</a:t>
                      </a:r>
                      <a:r>
                        <a:rPr lang="en-US" altLang="zh-CN" sz="1200" kern="100" dirty="0">
                          <a:effectLst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19.999</a:t>
                      </a:r>
                      <a:r>
                        <a:rPr lang="en-US" altLang="zh-CN" sz="1200" kern="100" dirty="0">
                          <a:effectLst/>
                        </a:rPr>
                        <a:t>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0.0097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6129063"/>
                  </a:ext>
                </a:extLst>
              </a:tr>
            </a:tbl>
          </a:graphicData>
        </a:graphic>
      </p:graphicFrame>
      <p:sp>
        <p:nvSpPr>
          <p:cNvPr id="9" name="矩形 30">
            <a:extLst>
              <a:ext uri="{FF2B5EF4-FFF2-40B4-BE49-F238E27FC236}">
                <a16:creationId xmlns:a16="http://schemas.microsoft.com/office/drawing/2014/main" id="{2D635947-1AF0-F736-EEE9-7E799BFE6EBA}"/>
              </a:ext>
            </a:extLst>
          </p:cNvPr>
          <p:cNvSpPr txBox="1"/>
          <p:nvPr/>
        </p:nvSpPr>
        <p:spPr>
          <a:xfrm>
            <a:off x="4598479" y="2997111"/>
            <a:ext cx="61170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Mesh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30">
            <a:extLst>
              <a:ext uri="{FF2B5EF4-FFF2-40B4-BE49-F238E27FC236}">
                <a16:creationId xmlns:a16="http://schemas.microsoft.com/office/drawing/2014/main" id="{CBF10D87-AF1F-5C5D-18AF-D5EC6562E398}"/>
              </a:ext>
            </a:extLst>
          </p:cNvPr>
          <p:cNvSpPr txBox="1"/>
          <p:nvPr/>
        </p:nvSpPr>
        <p:spPr>
          <a:xfrm>
            <a:off x="4663400" y="5216436"/>
            <a:ext cx="48186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GCN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30">
            <a:extLst>
              <a:ext uri="{FF2B5EF4-FFF2-40B4-BE49-F238E27FC236}">
                <a16:creationId xmlns:a16="http://schemas.microsoft.com/office/drawing/2014/main" id="{97E24D41-B20E-2761-FD78-6100BE303CCF}"/>
              </a:ext>
            </a:extLst>
          </p:cNvPr>
          <p:cNvSpPr txBox="1"/>
          <p:nvPr/>
        </p:nvSpPr>
        <p:spPr>
          <a:xfrm>
            <a:off x="7782999" y="2105563"/>
            <a:ext cx="265713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模型性能指标对比：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MSE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RMSE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MAE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TIME</a:t>
            </a:r>
          </a:p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30">
            <a:extLst>
              <a:ext uri="{FF2B5EF4-FFF2-40B4-BE49-F238E27FC236}">
                <a16:creationId xmlns:a16="http://schemas.microsoft.com/office/drawing/2014/main" id="{67A2CA89-52B9-8C0B-8628-92935C6E52B8}"/>
              </a:ext>
            </a:extLst>
          </p:cNvPr>
          <p:cNvSpPr txBox="1"/>
          <p:nvPr/>
        </p:nvSpPr>
        <p:spPr>
          <a:xfrm>
            <a:off x="7955813" y="6021463"/>
            <a:ext cx="2033568" cy="4818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精度       效率</a:t>
            </a:r>
          </a:p>
        </p:txBody>
      </p:sp>
      <p:pic>
        <p:nvPicPr>
          <p:cNvPr id="14" name="图形 13" descr="箭头顺时针弯曲">
            <a:extLst>
              <a:ext uri="{FF2B5EF4-FFF2-40B4-BE49-F238E27FC236}">
                <a16:creationId xmlns:a16="http://schemas.microsoft.com/office/drawing/2014/main" id="{A6C80E72-EA43-6139-7D4F-14A9C11CB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4911" y="6080261"/>
            <a:ext cx="540000" cy="540000"/>
          </a:xfrm>
          <a:prstGeom prst="rect">
            <a:avLst/>
          </a:prstGeom>
        </p:spPr>
      </p:pic>
      <p:pic>
        <p:nvPicPr>
          <p:cNvPr id="18" name="图形 17" descr="箭头顺时针弯曲">
            <a:extLst>
              <a:ext uri="{FF2B5EF4-FFF2-40B4-BE49-F238E27FC236}">
                <a16:creationId xmlns:a16="http://schemas.microsoft.com/office/drawing/2014/main" id="{B95E3A50-CB73-9C56-32D4-0CD5D5DEE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989381" y="602146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996070-7669-AD1E-C3D7-AFBCA0D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212" y="2581222"/>
            <a:ext cx="2797293" cy="2016717"/>
          </a:xfrm>
          <a:prstGeom prst="rect">
            <a:avLst/>
          </a:prstGeom>
        </p:spPr>
      </p:pic>
      <p:sp>
        <p:nvSpPr>
          <p:cNvPr id="259" name="矩形 30"/>
          <p:cNvSpPr txBox="1"/>
          <p:nvPr/>
        </p:nvSpPr>
        <p:spPr>
          <a:xfrm>
            <a:off x="2410963" y="1551957"/>
            <a:ext cx="488691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基本实验（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MeshGraphNet vs GraphSAGE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2A5589-F315-64C0-969E-8A020EB96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651" y="4007067"/>
            <a:ext cx="3600000" cy="239879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0505C33-2847-0C3D-C9E8-07DBC0E5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61526"/>
              </p:ext>
            </p:extLst>
          </p:nvPr>
        </p:nvGraphicFramePr>
        <p:xfrm>
          <a:off x="1931670" y="4683760"/>
          <a:ext cx="5195143" cy="1791597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08710">
                  <a:extLst>
                    <a:ext uri="{9D8B030D-6E8A-4147-A177-3AD203B41FA5}">
                      <a16:colId xmlns:a16="http://schemas.microsoft.com/office/drawing/2014/main" val="4263717230"/>
                    </a:ext>
                  </a:extLst>
                </a:gridCol>
                <a:gridCol w="481705">
                  <a:extLst>
                    <a:ext uri="{9D8B030D-6E8A-4147-A177-3AD203B41FA5}">
                      <a16:colId xmlns:a16="http://schemas.microsoft.com/office/drawing/2014/main" val="1858041348"/>
                    </a:ext>
                  </a:extLst>
                </a:gridCol>
                <a:gridCol w="736882">
                  <a:extLst>
                    <a:ext uri="{9D8B030D-6E8A-4147-A177-3AD203B41FA5}">
                      <a16:colId xmlns:a16="http://schemas.microsoft.com/office/drawing/2014/main" val="3999836547"/>
                    </a:ext>
                  </a:extLst>
                </a:gridCol>
                <a:gridCol w="736882">
                  <a:extLst>
                    <a:ext uri="{9D8B030D-6E8A-4147-A177-3AD203B41FA5}">
                      <a16:colId xmlns:a16="http://schemas.microsoft.com/office/drawing/2014/main" val="2062079003"/>
                    </a:ext>
                  </a:extLst>
                </a:gridCol>
                <a:gridCol w="736882">
                  <a:extLst>
                    <a:ext uri="{9D8B030D-6E8A-4147-A177-3AD203B41FA5}">
                      <a16:colId xmlns:a16="http://schemas.microsoft.com/office/drawing/2014/main" val="3291558355"/>
                    </a:ext>
                  </a:extLst>
                </a:gridCol>
                <a:gridCol w="733688">
                  <a:extLst>
                    <a:ext uri="{9D8B030D-6E8A-4147-A177-3AD203B41FA5}">
                      <a16:colId xmlns:a16="http://schemas.microsoft.com/office/drawing/2014/main" val="1440811118"/>
                    </a:ext>
                  </a:extLst>
                </a:gridCol>
                <a:gridCol w="660394">
                  <a:extLst>
                    <a:ext uri="{9D8B030D-6E8A-4147-A177-3AD203B41FA5}">
                      <a16:colId xmlns:a16="http://schemas.microsoft.com/office/drawing/2014/main" val="4206955809"/>
                    </a:ext>
                  </a:extLst>
                </a:gridCol>
              </a:tblGrid>
              <a:tr h="59079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模型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聚合器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均方误差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均方根误差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平均绝对误差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平均训练时间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平均预测时间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9466949"/>
                  </a:ext>
                </a:extLst>
              </a:tr>
              <a:tr h="40026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MeshGraphNet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0.0006</a:t>
                      </a:r>
                      <a:r>
                        <a:rPr lang="en-US" altLang="zh-CN" sz="1000" kern="100" dirty="0">
                          <a:effectLst/>
                        </a:rPr>
                        <a:t>2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0.024</a:t>
                      </a:r>
                      <a:r>
                        <a:rPr lang="en-US" altLang="zh-CN" sz="1000" kern="100" dirty="0">
                          <a:effectLst/>
                        </a:rPr>
                        <a:t>80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0.0312</a:t>
                      </a:r>
                      <a:r>
                        <a:rPr lang="en-US" altLang="zh-CN" sz="1000" kern="100" dirty="0">
                          <a:effectLst/>
                        </a:rPr>
                        <a:t>2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37.557</a:t>
                      </a:r>
                      <a:r>
                        <a:rPr lang="en-US" altLang="zh-CN" sz="1000" kern="100" dirty="0">
                          <a:effectLst/>
                        </a:rPr>
                        <a:t>3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0.02688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0025881"/>
                  </a:ext>
                </a:extLst>
              </a:tr>
              <a:tr h="40026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 err="1">
                          <a:effectLst/>
                        </a:rPr>
                        <a:t>MGN+GraphSAGE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MEAN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0.00065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0.0255</a:t>
                      </a:r>
                      <a:r>
                        <a:rPr lang="en-US" altLang="zh-CN" sz="1000" kern="100" dirty="0">
                          <a:effectLst/>
                        </a:rPr>
                        <a:t>6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0.03594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28.7617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0.02285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7497626"/>
                  </a:ext>
                </a:extLst>
              </a:tr>
              <a:tr h="40026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zh-CN" sz="1000" kern="100" dirty="0" err="1">
                          <a:effectLst/>
                        </a:rPr>
                        <a:t>MGN+</a:t>
                      </a:r>
                      <a:r>
                        <a:rPr lang="en-US" sz="1000" kern="100" dirty="0" err="1">
                          <a:effectLst/>
                        </a:rPr>
                        <a:t>GraphSAGE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MAX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0.00071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0.02670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0.04085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28.3915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00" kern="100" dirty="0">
                          <a:effectLst/>
                        </a:rPr>
                        <a:t>0.0214</a:t>
                      </a:r>
                      <a:r>
                        <a:rPr lang="en-US" altLang="zh-CN" sz="1000" kern="100" dirty="0">
                          <a:effectLst/>
                        </a:rPr>
                        <a:t>3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737078"/>
                  </a:ext>
                </a:extLst>
              </a:tr>
            </a:tbl>
          </a:graphicData>
        </a:graphic>
      </p:graphicFrame>
      <p:sp>
        <p:nvSpPr>
          <p:cNvPr id="15" name="圆角矩形">
            <a:extLst>
              <a:ext uri="{FF2B5EF4-FFF2-40B4-BE49-F238E27FC236}">
                <a16:creationId xmlns:a16="http://schemas.microsoft.com/office/drawing/2014/main" id="{F4A74391-D1E0-4525-7CDE-9256C845A9F7}"/>
              </a:ext>
            </a:extLst>
          </p:cNvPr>
          <p:cNvSpPr/>
          <p:nvPr/>
        </p:nvSpPr>
        <p:spPr>
          <a:xfrm>
            <a:off x="2023024" y="2114482"/>
            <a:ext cx="387939" cy="385645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F2B163-1D1C-47C5-237D-3852D624FBA9}"/>
              </a:ext>
            </a:extLst>
          </p:cNvPr>
          <p:cNvSpPr txBox="1"/>
          <p:nvPr/>
        </p:nvSpPr>
        <p:spPr>
          <a:xfrm>
            <a:off x="2483693" y="2095293"/>
            <a:ext cx="360709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采样大小对比实验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D98986-BF00-7FDA-8CBD-0DDFAD4F0D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651" y="1381690"/>
            <a:ext cx="3600000" cy="2399064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</p:pic>
      <p:sp>
        <p:nvSpPr>
          <p:cNvPr id="20" name="圆角矩形">
            <a:extLst>
              <a:ext uri="{FF2B5EF4-FFF2-40B4-BE49-F238E27FC236}">
                <a16:creationId xmlns:a16="http://schemas.microsoft.com/office/drawing/2014/main" id="{384D9DF0-AB9C-ED42-77C8-72A569DC8F78}"/>
              </a:ext>
            </a:extLst>
          </p:cNvPr>
          <p:cNvSpPr/>
          <p:nvPr/>
        </p:nvSpPr>
        <p:spPr>
          <a:xfrm>
            <a:off x="2023023" y="2662544"/>
            <a:ext cx="387939" cy="38564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A03F8D-4C54-F817-2C92-8F65B5F4FADF}"/>
              </a:ext>
            </a:extLst>
          </p:cNvPr>
          <p:cNvSpPr txBox="1"/>
          <p:nvPr/>
        </p:nvSpPr>
        <p:spPr>
          <a:xfrm>
            <a:off x="2483693" y="2581846"/>
            <a:ext cx="360709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聚合器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对比实验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MEAN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MAX POOL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08E2624-C845-87EB-915E-A4054DD45262}"/>
              </a:ext>
            </a:extLst>
          </p:cNvPr>
          <p:cNvCxnSpPr>
            <a:stCxn id="16" idx="3"/>
          </p:cNvCxnSpPr>
          <p:nvPr/>
        </p:nvCxnSpPr>
        <p:spPr>
          <a:xfrm flipV="1">
            <a:off x="6090784" y="2293620"/>
            <a:ext cx="1331096" cy="172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A175755-6D36-13A7-F5E9-C374178BFB26}"/>
              </a:ext>
            </a:extLst>
          </p:cNvPr>
          <p:cNvCxnSpPr>
            <a:cxnSpLocks/>
          </p:cNvCxnSpPr>
          <p:nvPr/>
        </p:nvCxnSpPr>
        <p:spPr>
          <a:xfrm>
            <a:off x="3698240" y="3312160"/>
            <a:ext cx="3599636" cy="97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112466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泛化实验</a:t>
            </a: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99758F0-7BFC-E409-BEE5-85A7916D0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29682"/>
              </p:ext>
            </p:extLst>
          </p:nvPr>
        </p:nvGraphicFramePr>
        <p:xfrm>
          <a:off x="2410962" y="2829530"/>
          <a:ext cx="7258817" cy="267973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346052">
                  <a:extLst>
                    <a:ext uri="{9D8B030D-6E8A-4147-A177-3AD203B41FA5}">
                      <a16:colId xmlns:a16="http://schemas.microsoft.com/office/drawing/2014/main" val="2336102085"/>
                    </a:ext>
                  </a:extLst>
                </a:gridCol>
                <a:gridCol w="1234549">
                  <a:extLst>
                    <a:ext uri="{9D8B030D-6E8A-4147-A177-3AD203B41FA5}">
                      <a16:colId xmlns:a16="http://schemas.microsoft.com/office/drawing/2014/main" val="426443497"/>
                    </a:ext>
                  </a:extLst>
                </a:gridCol>
                <a:gridCol w="1235369">
                  <a:extLst>
                    <a:ext uri="{9D8B030D-6E8A-4147-A177-3AD203B41FA5}">
                      <a16:colId xmlns:a16="http://schemas.microsoft.com/office/drawing/2014/main" val="3493445031"/>
                    </a:ext>
                  </a:extLst>
                </a:gridCol>
                <a:gridCol w="1235369">
                  <a:extLst>
                    <a:ext uri="{9D8B030D-6E8A-4147-A177-3AD203B41FA5}">
                      <a16:colId xmlns:a16="http://schemas.microsoft.com/office/drawing/2014/main" val="4185665578"/>
                    </a:ext>
                  </a:extLst>
                </a:gridCol>
                <a:gridCol w="1207478">
                  <a:extLst>
                    <a:ext uri="{9D8B030D-6E8A-4147-A177-3AD203B41FA5}">
                      <a16:colId xmlns:a16="http://schemas.microsoft.com/office/drawing/2014/main" val="1052632325"/>
                    </a:ext>
                  </a:extLst>
                </a:gridCol>
              </a:tblGrid>
              <a:tr h="10800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方法名称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200" kern="100">
                          <a:effectLst/>
                        </a:rPr>
                        <a:t>均方误差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200" kern="100">
                          <a:effectLst/>
                        </a:rPr>
                        <a:t>均方根误差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200" kern="100">
                          <a:effectLst/>
                        </a:rPr>
                        <a:t>平均绝对误差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200" kern="100">
                          <a:effectLst/>
                        </a:rPr>
                        <a:t>平均预测时间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7529422"/>
                  </a:ext>
                </a:extLst>
              </a:tr>
              <a:tr h="53865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>
                          <a:effectLst/>
                        </a:rPr>
                        <a:t>GCN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0.0023</a:t>
                      </a:r>
                      <a:r>
                        <a:rPr lang="en-US" altLang="zh-CN" sz="1200" kern="100" dirty="0">
                          <a:effectLst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0.0485</a:t>
                      </a:r>
                      <a:r>
                        <a:rPr lang="en-US" altLang="zh-CN" sz="1200" kern="100" dirty="0">
                          <a:effectLst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0.0588</a:t>
                      </a:r>
                      <a:r>
                        <a:rPr lang="en-US" altLang="zh-CN" sz="1200" kern="100" dirty="0">
                          <a:effectLst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19.999</a:t>
                      </a:r>
                      <a:r>
                        <a:rPr lang="en-US" altLang="zh-CN" sz="1200" kern="100" dirty="0">
                          <a:effectLst/>
                        </a:rPr>
                        <a:t>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9369781"/>
                  </a:ext>
                </a:extLst>
              </a:tr>
              <a:tr h="53865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>
                          <a:effectLst/>
                        </a:rPr>
                        <a:t>MeshGraphNets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0.0005</a:t>
                      </a:r>
                      <a:r>
                        <a:rPr lang="en-US" altLang="zh-CN" sz="1200" kern="1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0.02406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0.02586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0.0292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1292316"/>
                  </a:ext>
                </a:extLst>
              </a:tr>
              <a:tr h="522411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>
                          <a:effectLst/>
                        </a:rPr>
                        <a:t>MeshGraphNets+GraphSAGE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0.00068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0.0260</a:t>
                      </a:r>
                      <a:r>
                        <a:rPr lang="en-US" altLang="zh-CN" sz="1200" kern="100" dirty="0">
                          <a:effectLst/>
                        </a:rPr>
                        <a:t>9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0.017</a:t>
                      </a:r>
                      <a:r>
                        <a:rPr lang="en-US" altLang="zh-CN" sz="1200" kern="100" dirty="0">
                          <a:solidFill>
                            <a:srgbClr val="FF0000"/>
                          </a:solidFill>
                          <a:effectLst/>
                        </a:rPr>
                        <a:t>50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0.024</a:t>
                      </a:r>
                      <a:r>
                        <a:rPr lang="en-US" altLang="zh-CN" sz="1200" kern="1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1349350"/>
                  </a:ext>
                </a:extLst>
              </a:tr>
            </a:tbl>
          </a:graphicData>
        </a:graphic>
      </p:graphicFrame>
      <p:sp>
        <p:nvSpPr>
          <p:cNvPr id="9" name="圆角矩形">
            <a:extLst>
              <a:ext uri="{FF2B5EF4-FFF2-40B4-BE49-F238E27FC236}">
                <a16:creationId xmlns:a16="http://schemas.microsoft.com/office/drawing/2014/main" id="{EC2582A8-4360-6DBD-228E-B90D593EDBEB}"/>
              </a:ext>
            </a:extLst>
          </p:cNvPr>
          <p:cNvSpPr/>
          <p:nvPr/>
        </p:nvSpPr>
        <p:spPr>
          <a:xfrm>
            <a:off x="2410963" y="2197975"/>
            <a:ext cx="387939" cy="385645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728864-176E-58A8-49C7-CDB441272D75}"/>
              </a:ext>
            </a:extLst>
          </p:cNvPr>
          <p:cNvSpPr txBox="1"/>
          <p:nvPr/>
        </p:nvSpPr>
        <p:spPr>
          <a:xfrm>
            <a:off x="2973295" y="2183512"/>
            <a:ext cx="360709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测试集（未见数据）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</p:txBody>
      </p:sp>
      <p:sp>
        <p:nvSpPr>
          <p:cNvPr id="11" name="圆角矩形">
            <a:extLst>
              <a:ext uri="{FF2B5EF4-FFF2-40B4-BE49-F238E27FC236}">
                <a16:creationId xmlns:a16="http://schemas.microsoft.com/office/drawing/2014/main" id="{5B0AE90B-C12B-49ED-9225-8062F3C4FC8E}"/>
              </a:ext>
            </a:extLst>
          </p:cNvPr>
          <p:cNvSpPr/>
          <p:nvPr/>
        </p:nvSpPr>
        <p:spPr>
          <a:xfrm>
            <a:off x="2410963" y="5729845"/>
            <a:ext cx="387939" cy="385645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F303F7-F386-5C56-0587-657D521CB884}"/>
              </a:ext>
            </a:extLst>
          </p:cNvPr>
          <p:cNvSpPr txBox="1"/>
          <p:nvPr/>
        </p:nvSpPr>
        <p:spPr>
          <a:xfrm>
            <a:off x="2973295" y="5715382"/>
            <a:ext cx="360709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泛化性    精度    效率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73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112466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对比实验</a:t>
            </a: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8290EE-0B19-72EE-0A3C-F26A98188B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05" y="3438898"/>
            <a:ext cx="4444332" cy="2961323"/>
          </a:xfrm>
          <a:prstGeom prst="rect">
            <a:avLst/>
          </a:prstGeom>
          <a:noFill/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CF4A838-3711-3770-BF93-BAB4F2860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987397"/>
              </p:ext>
            </p:extLst>
          </p:nvPr>
        </p:nvGraphicFramePr>
        <p:xfrm>
          <a:off x="6754544" y="2270761"/>
          <a:ext cx="5148078" cy="362653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58013">
                  <a:extLst>
                    <a:ext uri="{9D8B030D-6E8A-4147-A177-3AD203B41FA5}">
                      <a16:colId xmlns:a16="http://schemas.microsoft.com/office/drawing/2014/main" val="4003023317"/>
                    </a:ext>
                  </a:extLst>
                </a:gridCol>
                <a:gridCol w="858013">
                  <a:extLst>
                    <a:ext uri="{9D8B030D-6E8A-4147-A177-3AD203B41FA5}">
                      <a16:colId xmlns:a16="http://schemas.microsoft.com/office/drawing/2014/main" val="378019743"/>
                    </a:ext>
                  </a:extLst>
                </a:gridCol>
                <a:gridCol w="858013">
                  <a:extLst>
                    <a:ext uri="{9D8B030D-6E8A-4147-A177-3AD203B41FA5}">
                      <a16:colId xmlns:a16="http://schemas.microsoft.com/office/drawing/2014/main" val="3683611659"/>
                    </a:ext>
                  </a:extLst>
                </a:gridCol>
                <a:gridCol w="858013">
                  <a:extLst>
                    <a:ext uri="{9D8B030D-6E8A-4147-A177-3AD203B41FA5}">
                      <a16:colId xmlns:a16="http://schemas.microsoft.com/office/drawing/2014/main" val="2579821532"/>
                    </a:ext>
                  </a:extLst>
                </a:gridCol>
                <a:gridCol w="858013">
                  <a:extLst>
                    <a:ext uri="{9D8B030D-6E8A-4147-A177-3AD203B41FA5}">
                      <a16:colId xmlns:a16="http://schemas.microsoft.com/office/drawing/2014/main" val="3886880907"/>
                    </a:ext>
                  </a:extLst>
                </a:gridCol>
                <a:gridCol w="858013">
                  <a:extLst>
                    <a:ext uri="{9D8B030D-6E8A-4147-A177-3AD203B41FA5}">
                      <a16:colId xmlns:a16="http://schemas.microsoft.com/office/drawing/2014/main" val="282089684"/>
                    </a:ext>
                  </a:extLst>
                </a:gridCol>
              </a:tblGrid>
              <a:tr h="89866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方法名称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均方误差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均方根误差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平均绝对误差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平均预测时间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平均训练时间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7014386"/>
                  </a:ext>
                </a:extLst>
              </a:tr>
              <a:tr h="90929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GraphSAGE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0.00065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0.02555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0.03594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0.02285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28.7617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8098319"/>
                  </a:ext>
                </a:extLst>
              </a:tr>
              <a:tr h="90929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FastGCN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0.0006</a:t>
                      </a:r>
                      <a:r>
                        <a:rPr lang="en-US" altLang="zh-CN" sz="1100" kern="100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0.02521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0.02039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0.0422</a:t>
                      </a:r>
                      <a:r>
                        <a:rPr lang="en-US" altLang="zh-CN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34.418</a:t>
                      </a:r>
                      <a:r>
                        <a:rPr lang="en-US" altLang="zh-CN" sz="1100" kern="100" dirty="0">
                          <a:effectLst/>
                        </a:rPr>
                        <a:t>5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7082606"/>
                  </a:ext>
                </a:extLst>
              </a:tr>
              <a:tr h="90929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900" kern="100">
                          <a:effectLst/>
                        </a:rPr>
                        <a:t>Cluster-CGN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0.0006</a:t>
                      </a:r>
                      <a:r>
                        <a:rPr lang="en-US" altLang="zh-CN" sz="1100" kern="100" dirty="0">
                          <a:effectLst/>
                        </a:rPr>
                        <a:t>7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0.0258</a:t>
                      </a:r>
                      <a:r>
                        <a:rPr lang="en-US" altLang="zh-CN" sz="1100" kern="100" dirty="0">
                          <a:effectLst/>
                        </a:rPr>
                        <a:t>4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0.01773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0.02456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32.5735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2213619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925468F-B6D1-BF1E-6986-5C83B8F5BF20}"/>
              </a:ext>
            </a:extLst>
          </p:cNvPr>
          <p:cNvSpPr txBox="1"/>
          <p:nvPr/>
        </p:nvSpPr>
        <p:spPr>
          <a:xfrm>
            <a:off x="2410963" y="2090347"/>
            <a:ext cx="3484387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节点采样：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GraphSAGE</a:t>
            </a: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分层采样：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FastGCN</a:t>
            </a: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子图采样：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Cluster-GCN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6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圆角矩形 4"/>
          <p:cNvGrpSpPr/>
          <p:nvPr/>
        </p:nvGrpSpPr>
        <p:grpSpPr>
          <a:xfrm>
            <a:off x="6000248" y="1612745"/>
            <a:ext cx="506413" cy="574041"/>
            <a:chOff x="0" y="0"/>
            <a:chExt cx="506412" cy="574040"/>
          </a:xfrm>
        </p:grpSpPr>
        <p:sp>
          <p:nvSpPr>
            <p:cNvPr id="213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4" name="1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16" name="矩形 5"/>
          <p:cNvSpPr txBox="1"/>
          <p:nvPr/>
        </p:nvSpPr>
        <p:spPr>
          <a:xfrm>
            <a:off x="6850781" y="1707717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绪论</a:t>
            </a:r>
          </a:p>
        </p:txBody>
      </p:sp>
      <p:grpSp>
        <p:nvGrpSpPr>
          <p:cNvPr id="219" name="圆角矩形 6"/>
          <p:cNvGrpSpPr/>
          <p:nvPr/>
        </p:nvGrpSpPr>
        <p:grpSpPr>
          <a:xfrm>
            <a:off x="6000248" y="2366807"/>
            <a:ext cx="506413" cy="574041"/>
            <a:chOff x="0" y="0"/>
            <a:chExt cx="506412" cy="574040"/>
          </a:xfrm>
        </p:grpSpPr>
        <p:sp>
          <p:nvSpPr>
            <p:cNvPr id="217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8" name="2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20" name="矩形 7"/>
          <p:cNvSpPr txBox="1"/>
          <p:nvPr/>
        </p:nvSpPr>
        <p:spPr>
          <a:xfrm>
            <a:off x="6856362" y="2460707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研究方法与思路</a:t>
            </a:r>
          </a:p>
        </p:txBody>
      </p:sp>
      <p:grpSp>
        <p:nvGrpSpPr>
          <p:cNvPr id="223" name="圆角矩形 8"/>
          <p:cNvGrpSpPr/>
          <p:nvPr/>
        </p:nvGrpSpPr>
        <p:grpSpPr>
          <a:xfrm>
            <a:off x="6000248" y="3120870"/>
            <a:ext cx="506413" cy="574041"/>
            <a:chOff x="0" y="0"/>
            <a:chExt cx="506412" cy="574040"/>
          </a:xfrm>
        </p:grpSpPr>
        <p:sp>
          <p:nvSpPr>
            <p:cNvPr id="221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2" name="3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24" name="矩形 9"/>
          <p:cNvSpPr txBox="1"/>
          <p:nvPr/>
        </p:nvSpPr>
        <p:spPr>
          <a:xfrm>
            <a:off x="6858595" y="3223223"/>
            <a:ext cx="2161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关键技术与实践难点</a:t>
            </a:r>
          </a:p>
        </p:txBody>
      </p:sp>
      <p:grpSp>
        <p:nvGrpSpPr>
          <p:cNvPr id="227" name="圆角矩形 10"/>
          <p:cNvGrpSpPr/>
          <p:nvPr/>
        </p:nvGrpSpPr>
        <p:grpSpPr>
          <a:xfrm>
            <a:off x="6000248" y="3874932"/>
            <a:ext cx="506413" cy="574041"/>
            <a:chOff x="0" y="0"/>
            <a:chExt cx="506412" cy="574040"/>
          </a:xfrm>
        </p:grpSpPr>
        <p:sp>
          <p:nvSpPr>
            <p:cNvPr id="225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6" name="4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28" name="矩形 11"/>
          <p:cNvSpPr txBox="1"/>
          <p:nvPr/>
        </p:nvSpPr>
        <p:spPr>
          <a:xfrm>
            <a:off x="6856362" y="3985740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研究成果与应用</a:t>
            </a:r>
          </a:p>
        </p:txBody>
      </p:sp>
      <p:grpSp>
        <p:nvGrpSpPr>
          <p:cNvPr id="231" name="圆角矩形 12"/>
          <p:cNvGrpSpPr/>
          <p:nvPr/>
        </p:nvGrpSpPr>
        <p:grpSpPr>
          <a:xfrm>
            <a:off x="6000248" y="4628994"/>
            <a:ext cx="506413" cy="574041"/>
            <a:chOff x="0" y="0"/>
            <a:chExt cx="506412" cy="574040"/>
          </a:xfrm>
        </p:grpSpPr>
        <p:sp>
          <p:nvSpPr>
            <p:cNvPr id="229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30" name="5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32" name="矩形 13"/>
          <p:cNvSpPr txBox="1"/>
          <p:nvPr/>
        </p:nvSpPr>
        <p:spPr>
          <a:xfrm>
            <a:off x="6853013" y="4731348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论文总结</a:t>
            </a:r>
          </a:p>
        </p:txBody>
      </p:sp>
      <p:grpSp>
        <p:nvGrpSpPr>
          <p:cNvPr id="235" name="矩形 33"/>
          <p:cNvGrpSpPr/>
          <p:nvPr/>
        </p:nvGrpSpPr>
        <p:grpSpPr>
          <a:xfrm>
            <a:off x="0" y="0"/>
            <a:ext cx="3721100" cy="6858000"/>
            <a:chOff x="0" y="0"/>
            <a:chExt cx="3721100" cy="6858000"/>
          </a:xfrm>
        </p:grpSpPr>
        <p:sp>
          <p:nvSpPr>
            <p:cNvPr id="233" name="矩形"/>
            <p:cNvSpPr/>
            <p:nvPr/>
          </p:nvSpPr>
          <p:spPr>
            <a:xfrm>
              <a:off x="0" y="0"/>
              <a:ext cx="3721100" cy="6858000"/>
            </a:xfrm>
            <a:prstGeom prst="rect">
              <a:avLst/>
            </a:prstGeom>
            <a:solidFill>
              <a:srgbClr val="4144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234" name="文本"/>
            <p:cNvSpPr txBox="1"/>
            <p:nvPr/>
          </p:nvSpPr>
          <p:spPr>
            <a:xfrm>
              <a:off x="0" y="3156962"/>
              <a:ext cx="3721100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236" name="矩形 34"/>
          <p:cNvSpPr txBox="1"/>
          <p:nvPr/>
        </p:nvSpPr>
        <p:spPr>
          <a:xfrm>
            <a:off x="1073628" y="1308115"/>
            <a:ext cx="2013420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目 录</a:t>
            </a:r>
          </a:p>
        </p:txBody>
      </p:sp>
      <p:sp>
        <p:nvSpPr>
          <p:cNvPr id="237" name="矩形 35"/>
          <p:cNvSpPr txBox="1"/>
          <p:nvPr/>
        </p:nvSpPr>
        <p:spPr>
          <a:xfrm>
            <a:off x="1305756" y="2593370"/>
            <a:ext cx="1549163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Contents</a:t>
            </a:r>
          </a:p>
        </p:txBody>
      </p:sp>
      <p:grpSp>
        <p:nvGrpSpPr>
          <p:cNvPr id="240" name="组合 14"/>
          <p:cNvGrpSpPr/>
          <p:nvPr/>
        </p:nvGrpSpPr>
        <p:grpSpPr>
          <a:xfrm>
            <a:off x="4773895" y="4536951"/>
            <a:ext cx="703580" cy="703580"/>
            <a:chOff x="0" y="0"/>
            <a:chExt cx="703578" cy="703578"/>
          </a:xfrm>
        </p:grpSpPr>
        <p:sp>
          <p:nvSpPr>
            <p:cNvPr id="238" name="泪滴形 15"/>
            <p:cNvSpPr/>
            <p:nvPr/>
          </p:nvSpPr>
          <p:spPr>
            <a:xfrm rot="8247616">
              <a:off x="102807" y="102807"/>
              <a:ext cx="497965" cy="49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62AC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椭圆 16"/>
            <p:cNvSpPr/>
            <p:nvPr/>
          </p:nvSpPr>
          <p:spPr>
            <a:xfrm>
              <a:off x="150556" y="147060"/>
              <a:ext cx="398631" cy="39863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74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08319B-C928-6EA0-BA67-A4DE22FF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27" y="1765844"/>
            <a:ext cx="9684019" cy="42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F0FFCA-5420-6E83-27BC-91E46E43FCCB}"/>
              </a:ext>
            </a:extLst>
          </p:cNvPr>
          <p:cNvSpPr txBox="1"/>
          <p:nvPr/>
        </p:nvSpPr>
        <p:spPr>
          <a:xfrm>
            <a:off x="1879600" y="1279852"/>
            <a:ext cx="10007600" cy="5369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中国新闻网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2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国务院关于印发《中国制造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2025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》的通知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[EB/OL]. (2015-05-08). http://www.gov.cn/zhengce/content/2015-05/19/content_9784.htm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刘林，张瑞秋主编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计算机辅助设计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[M].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广州：华南理工大学出版社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2015: 1-11 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DES MARAIS D J, STRAUSS H, et al. Carbon isotope evidence for the stepwise oxidation of the Proterozoic environment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Nature, 1992, 359: 605-609.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王自勤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计算机辅助工程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(CAE)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技术及其应用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贵州工业大学学报：自然科学版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2001, 30(4): 4.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曾攀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有限元分析及应用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[M].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2004: 362-36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DES MARAIS D J, STRAUSS H, et al. Carbon isotope evidence for the stepwise oxidation of the Proterozoic environment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Nature, 1992, 359: 605-609.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吴磊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庞毅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潘俊潮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基于有限元分析的新能源汽车侧面柱碰结构优化研究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西部交通科技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,2022(01):187-190.DOI:10.13282/j.cnki.wccst.2022.01.051.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DES MARAIS D J, STRAUSS H, et al. Carbon isotope evidence for the stepwise oxidation of the Proterozoic environment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Nature, 1992, 359: 605-609.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袁洁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有限元分析技术在汽车零部件设计中应用的策略与路径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时代汽车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,2019(20):88-89.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DES MARAIS D J, STRAUSS H, et al. Carbon isotope evidence for the stepwise oxidation of the Proterozoic environment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Nature, 1992, 359: 605-609.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陈泽彬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基于深度学习的有限元计算研究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[D].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哈尔滨工业大学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,2020.DOI:10.27061/d.cnki.ghgdu.2020.003450.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DES MARAIS D J, STRAUSS H, et al. Carbon isotope evidence for the stepwise oxidation of the Proterozoic environment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Nature, 1992, 359: 605-609.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Çiçek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Ö., Abdulkadir, A.,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Lienkamp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S. S.,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Brox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T., &amp;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Ronneberger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O. (2016). 3D U-Net: Learning Dense Volumetric Segmentation from Sparse Annotation. In International Conference on Medical Image Computing and Computer-Assisted Intervention (pp. 424-432). Springer.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Ronneberger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O., Fischer, P., &amp;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Brox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T. (2015). U-Net: Convolutional Networks for Biomedical Image Segmentation. In International Conference on Medical Image Computing and Computer-Assisted Intervention (pp. 234-241). Springer. 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Qi, C. R.,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H., Mo, K., &amp;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Guibas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L. J. (2017).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Deep Learning on Point Sets for 3D Classification and Segmentation. In Proceedings of the IEEE Conference on Computer Vision and Pattern Recognition (CVPR) (pp. 652-660). IEEE.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Wu, J., Zhang, C., Xue, T., Freeman, B., &amp; Tenenbaum, J. (2016). Learning a probabilistic latent space of object shapes via 3D Generative-Adversarial Modeling. In Advances in Neural Information Processing Systems (NIPS) (pp. 82-90).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F0FFCA-5420-6E83-27BC-91E46E43FCCB}"/>
              </a:ext>
            </a:extLst>
          </p:cNvPr>
          <p:cNvSpPr txBox="1"/>
          <p:nvPr/>
        </p:nvSpPr>
        <p:spPr>
          <a:xfrm>
            <a:off x="1879600" y="1279852"/>
            <a:ext cx="10119360" cy="5138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Hanocka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R.,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Giryes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R., &amp; Fleishman, S. (2019).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MeshCNN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A Network with an Edge. ACM Transactions on Graphics (TOG), 38(4), 86.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>
                <a:solidFill>
                  <a:srgbClr val="22222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Pfaff T, Fortunato M, Sanchez-Gonzalez A, et al. Learning mesh-based simulation with graph networks[J]. </a:t>
            </a:r>
            <a:r>
              <a:rPr lang="en-US" altLang="zh-CN" sz="1200" kern="100" dirty="0" err="1">
                <a:solidFill>
                  <a:srgbClr val="22222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arXiv</a:t>
            </a:r>
            <a:r>
              <a:rPr lang="en-US" altLang="zh-CN" sz="1200" kern="100" dirty="0">
                <a:solidFill>
                  <a:srgbClr val="22222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preprint arXiv:2010.03409, 2020.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Kipf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T N, Welling M. Semi-supervised classification with graph convolutional networks[J].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preprint arXiv:1609.02907, 2016.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Robert C, Casella G, Robert C P, et al. Metropolis–hastings algorithms[J]. Introducing Monte Carlo Methods with R, 2010: 167-197.</a:t>
            </a: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Hamilton W, Ying Z,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Leskovec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J. Inductive representation learning on large graphs[J]. Advances in neural information processing systems, 2017, 30.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Chen J, Zhu J, Song L. Stochastic training of graph convolutional networks with variance reduction[J].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preprint arXiv:1710.10568, 2017.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Chen J, Ma T, Xiao C.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Fastgcn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fast learning with graph convolutional networks via importance sampling[J].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preprint arXiv:1801.10247, 2018.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Huang W, Zhang T, Rong Y, et al. Adaptive sampling towards fast graph representation learning[J]. Advances in neural information processing systems, 2018, 31.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Chiang W L, Liu X, Si S, et al. Cluster-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gcn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An efficient algorithm for training deep and large graph convolutional networks[C]//Proceedings of the 25th ACM SIGKDD international conference on knowledge discovery &amp; data mining. 2019: 257-266.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Zeng H, Zhou H, Srivastava A, et al.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Graphsaint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Graph sampling based inductive learning method[J].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preprint arXiv:1907.04931, 2019.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12"/>
            </a:pP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（美）约翰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·F.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休斯（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John F. Hughes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），（美）詹姆斯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·D.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福利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计算机图形学原理及实践（进 阶篇第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3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版）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[M].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北京：机械工业出版社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2021: 635-668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37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F0FFCA-5420-6E83-27BC-91E46E43FCCB}"/>
              </a:ext>
            </a:extLst>
          </p:cNvPr>
          <p:cNvSpPr txBox="1"/>
          <p:nvPr/>
        </p:nvSpPr>
        <p:spPr>
          <a:xfrm>
            <a:off x="1879600" y="1279852"/>
            <a:ext cx="10170160" cy="2138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lvl="0" indent="-342900" algn="just">
              <a:lnSpc>
                <a:spcPts val="1800"/>
              </a:lnSpc>
              <a:buFont typeface="+mj-lt"/>
              <a:buAutoNum type="arabicPeriod" startAt="23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Lee, D. T., &amp; Schachter, B. J. (1980). Two algorithms for constructing a Delaunay triangulation. International Journal of Computer &amp; Information Sciences, 9(3), 219-242.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23"/>
            </a:pP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Watson, D. F. (1981). Computing the n-dimensional Delaunay tessellation with application to Voronoi polytopes. The Computer Journal, 24(2), 167-172.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23"/>
            </a:pP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周志华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机器学习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[M]. </a:t>
            </a:r>
            <a:r>
              <a:rPr lang="zh-CN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北京：清华大学出版社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20161958.</a:t>
            </a:r>
            <a:endParaRPr lang="zh-CN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23"/>
            </a:pP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Barnes J A, </a:t>
            </a:r>
            <a:r>
              <a:rPr lang="en-US" altLang="zh-CN" sz="1200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Harary</a:t>
            </a: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F. Graph theory in network analysis[J]. Social networks, 1983, 5(2): 235-244</a:t>
            </a:r>
            <a:endParaRPr lang="zh-CN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23"/>
            </a:pPr>
            <a:r>
              <a:rPr lang="en-US" altLang="zh-CN" sz="1200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Bridson</a:t>
            </a: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R. (2008). Fluid simulation for computer graphics. AK Peters/CRC Press.</a:t>
            </a:r>
            <a:endParaRPr lang="zh-CN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buFont typeface="Times New Roman" panose="02020603050405020304" pitchFamily="18" charset="0"/>
              <a:buAutoNum type="arabicPeriod" startAt="23"/>
            </a:pP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Srivastava, N., Hinton, G., </a:t>
            </a:r>
            <a:r>
              <a:rPr lang="en-US" altLang="zh-CN" sz="1200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Krizhevsky</a:t>
            </a: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A., </a:t>
            </a:r>
            <a:r>
              <a:rPr lang="en-US" altLang="zh-CN" sz="1200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Sutskever</a:t>
            </a: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I., &amp; </a:t>
            </a:r>
            <a:r>
              <a:rPr lang="en-US" altLang="zh-CN" sz="1200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Salakhutdinov</a:t>
            </a: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R. (2014). Dropout: A simple way to prevent neural networks from overfitting. Journal of Machine Learning Research, 15(1), 1929-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53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矩形 10"/>
          <p:cNvSpPr txBox="1"/>
          <p:nvPr/>
        </p:nvSpPr>
        <p:spPr>
          <a:xfrm>
            <a:off x="4319740" y="1460392"/>
            <a:ext cx="3552519" cy="1259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5" tIns="45715" rIns="45715" bIns="45715">
            <a:spAutoFit/>
          </a:bodyPr>
          <a:lstStyle>
            <a:lvl1pPr>
              <a:lnSpc>
                <a:spcPct val="150000"/>
              </a:lnSpc>
              <a:defRPr sz="6600" b="1">
                <a:solidFill>
                  <a:srgbClr val="41445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谢谢观看</a:t>
            </a:r>
            <a:endParaRPr dirty="0"/>
          </a:p>
        </p:txBody>
      </p:sp>
      <p:sp>
        <p:nvSpPr>
          <p:cNvPr id="934" name="矩形 12"/>
          <p:cNvSpPr txBox="1"/>
          <p:nvPr/>
        </p:nvSpPr>
        <p:spPr>
          <a:xfrm>
            <a:off x="4823862" y="3153038"/>
            <a:ext cx="3048397" cy="447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5" tIns="45715" rIns="45715" bIns="45715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41445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恳请各位老师批评指正</a:t>
            </a:r>
            <a:r>
              <a:rPr dirty="0"/>
              <a:t>！</a:t>
            </a:r>
          </a:p>
        </p:txBody>
      </p:sp>
      <p:sp>
        <p:nvSpPr>
          <p:cNvPr id="935" name="矩形 4"/>
          <p:cNvSpPr/>
          <p:nvPr/>
        </p:nvSpPr>
        <p:spPr>
          <a:xfrm>
            <a:off x="1" y="0"/>
            <a:ext cx="12192001" cy="1124746"/>
          </a:xfrm>
          <a:prstGeom prst="rect">
            <a:avLst/>
          </a:prstGeom>
          <a:solidFill>
            <a:srgbClr val="4144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6" name="矩形 15"/>
          <p:cNvSpPr/>
          <p:nvPr/>
        </p:nvSpPr>
        <p:spPr>
          <a:xfrm>
            <a:off x="1" y="5733255"/>
            <a:ext cx="12192001" cy="1124745"/>
          </a:xfrm>
          <a:prstGeom prst="rect">
            <a:avLst/>
          </a:prstGeom>
          <a:solidFill>
            <a:srgbClr val="4144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7D0E434-7D70-53AA-B720-762BE081DF3C}"/>
              </a:ext>
            </a:extLst>
          </p:cNvPr>
          <p:cNvSpPr txBox="1"/>
          <p:nvPr/>
        </p:nvSpPr>
        <p:spPr>
          <a:xfrm>
            <a:off x="5058621" y="4286297"/>
            <a:ext cx="230455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答辩人：吴渭</a:t>
            </a:r>
            <a:endParaRPr dirty="0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AE9C3FC8-C22C-92E4-F302-D3A67D098C68}"/>
              </a:ext>
            </a:extLst>
          </p:cNvPr>
          <p:cNvSpPr txBox="1"/>
          <p:nvPr/>
        </p:nvSpPr>
        <p:spPr>
          <a:xfrm>
            <a:off x="5058621" y="4677696"/>
            <a:ext cx="253733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指导老师：饶卫雄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五边形 15"/>
          <p:cNvSpPr txBox="1">
            <a:spLocks noGrp="1"/>
          </p:cNvSpPr>
          <p:nvPr>
            <p:ph type="sldNum" sz="quarter" idx="2"/>
          </p:nvPr>
        </p:nvSpPr>
        <p:spPr>
          <a:xfrm>
            <a:off x="11337756" y="6003980"/>
            <a:ext cx="86059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59" name="矩形 30"/>
          <p:cNvSpPr txBox="1"/>
          <p:nvPr/>
        </p:nvSpPr>
        <p:spPr>
          <a:xfrm>
            <a:off x="2410963" y="1551957"/>
            <a:ext cx="163121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有限元分析法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BB2076-FFF9-38BD-80A1-295C3AC06700}"/>
              </a:ext>
            </a:extLst>
          </p:cNvPr>
          <p:cNvSpPr txBox="1"/>
          <p:nvPr/>
        </p:nvSpPr>
        <p:spPr>
          <a:xfrm>
            <a:off x="8113854" y="2176587"/>
            <a:ext cx="3556008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CAE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仿真分析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离散化建模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0"/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材料力学模型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边界条件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</p:txBody>
      </p:sp>
      <p:pic>
        <p:nvPicPr>
          <p:cNvPr id="1026" name="Picture 2" descr="有限元分析的行业应用现状及发展趋势-技术资讯-元王科技（feaworks）">
            <a:extLst>
              <a:ext uri="{FF2B5EF4-FFF2-40B4-BE49-F238E27FC236}">
                <a16:creationId xmlns:a16="http://schemas.microsoft.com/office/drawing/2014/main" id="{FE8AB4D7-2475-A7AA-1DD8-1991D43CD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63" y="2176587"/>
            <a:ext cx="5008411" cy="387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五边形 15"/>
          <p:cNvSpPr txBox="1">
            <a:spLocks noGrp="1"/>
          </p:cNvSpPr>
          <p:nvPr>
            <p:ph type="sldNum" sz="quarter" idx="2"/>
          </p:nvPr>
        </p:nvSpPr>
        <p:spPr>
          <a:xfrm>
            <a:off x="11337756" y="6003980"/>
            <a:ext cx="86059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59" name="矩形 30"/>
          <p:cNvSpPr txBox="1"/>
          <p:nvPr/>
        </p:nvSpPr>
        <p:spPr>
          <a:xfrm>
            <a:off x="2410963" y="1551957"/>
            <a:ext cx="112466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存在问题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2EF0B6E-C9A8-3AC8-6E51-4A6E6E60D17F}"/>
              </a:ext>
            </a:extLst>
          </p:cNvPr>
          <p:cNvGraphicFramePr>
            <a:graphicFrameLocks noGrp="1"/>
          </p:cNvGraphicFramePr>
          <p:nvPr/>
        </p:nvGraphicFramePr>
        <p:xfrm>
          <a:off x="2503561" y="2278668"/>
          <a:ext cx="5008410" cy="3391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4205">
                  <a:extLst>
                    <a:ext uri="{9D8B030D-6E8A-4147-A177-3AD203B41FA5}">
                      <a16:colId xmlns:a16="http://schemas.microsoft.com/office/drawing/2014/main" val="2013931676"/>
                    </a:ext>
                  </a:extLst>
                </a:gridCol>
                <a:gridCol w="2504205">
                  <a:extLst>
                    <a:ext uri="{9D8B030D-6E8A-4147-A177-3AD203B41FA5}">
                      <a16:colId xmlns:a16="http://schemas.microsoft.com/office/drawing/2014/main" val="2054280006"/>
                    </a:ext>
                  </a:extLst>
                </a:gridCol>
              </a:tblGrid>
              <a:tr h="16717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875022"/>
                  </a:ext>
                </a:extLst>
              </a:tr>
              <a:tr h="1719661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191214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D6572E18-09A9-B214-C042-65ADE5B21E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90" y="2416956"/>
            <a:ext cx="2504205" cy="135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53BEA0-7C38-B787-0B66-DBE7D77EE1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61" y="2361833"/>
            <a:ext cx="2310014" cy="14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BB2076-FFF9-38BD-80A1-295C3AC06700}"/>
              </a:ext>
            </a:extLst>
          </p:cNvPr>
          <p:cNvSpPr txBox="1"/>
          <p:nvPr/>
        </p:nvSpPr>
        <p:spPr>
          <a:xfrm>
            <a:off x="7974958" y="2416956"/>
            <a:ext cx="3556008" cy="29436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缺乏自动化和智能化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0"/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0"/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复杂几何形状处理困难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过程繁多、耗时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0ED929BA-0565-23B9-A089-78590E76C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454" y="4069033"/>
            <a:ext cx="4568242" cy="2133067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CACF645-8A39-9CA1-AA17-27A73871C4B2}"/>
              </a:ext>
            </a:extLst>
          </p:cNvPr>
          <p:cNvCxnSpPr>
            <a:cxnSpLocks/>
          </p:cNvCxnSpPr>
          <p:nvPr/>
        </p:nvCxnSpPr>
        <p:spPr>
          <a:xfrm flipV="1">
            <a:off x="3658568" y="2025570"/>
            <a:ext cx="0" cy="91440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3CEE5AC0-6406-4425-AC8A-71C9C907429E}"/>
              </a:ext>
            </a:extLst>
          </p:cNvPr>
          <p:cNvCxnSpPr>
            <a:endCxn id="5" idx="0"/>
          </p:cNvCxnSpPr>
          <p:nvPr/>
        </p:nvCxnSpPr>
        <p:spPr>
          <a:xfrm>
            <a:off x="3658568" y="2025570"/>
            <a:ext cx="6094394" cy="391386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046F87B-FB8A-7089-589D-CD1B1ACE19CF}"/>
              </a:ext>
            </a:extLst>
          </p:cNvPr>
          <p:cNvCxnSpPr>
            <a:cxnSpLocks/>
          </p:cNvCxnSpPr>
          <p:nvPr/>
        </p:nvCxnSpPr>
        <p:spPr>
          <a:xfrm>
            <a:off x="6759615" y="3096582"/>
            <a:ext cx="2993347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C3BB055-382B-5434-0FE5-C145FE9E8FD5}"/>
              </a:ext>
            </a:extLst>
          </p:cNvPr>
          <p:cNvCxnSpPr/>
          <p:nvPr/>
        </p:nvCxnSpPr>
        <p:spPr>
          <a:xfrm>
            <a:off x="9752962" y="3096582"/>
            <a:ext cx="0" cy="42212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96E20E3-C09B-BDC3-1F77-AF9906639E69}"/>
              </a:ext>
            </a:extLst>
          </p:cNvPr>
          <p:cNvCxnSpPr>
            <a:cxnSpLocks/>
          </p:cNvCxnSpPr>
          <p:nvPr/>
        </p:nvCxnSpPr>
        <p:spPr>
          <a:xfrm>
            <a:off x="6096000" y="5011838"/>
            <a:ext cx="0" cy="1190262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A88839AA-6965-418F-FB15-9564285345EB}"/>
              </a:ext>
            </a:extLst>
          </p:cNvPr>
          <p:cNvCxnSpPr>
            <a:endCxn id="5" idx="2"/>
          </p:cNvCxnSpPr>
          <p:nvPr/>
        </p:nvCxnSpPr>
        <p:spPr>
          <a:xfrm flipV="1">
            <a:off x="6096000" y="5360632"/>
            <a:ext cx="3656962" cy="841468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370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表格 191">
            <a:extLst>
              <a:ext uri="{FF2B5EF4-FFF2-40B4-BE49-F238E27FC236}">
                <a16:creationId xmlns:a16="http://schemas.microsoft.com/office/drawing/2014/main" id="{03DD7D42-1AAF-11F2-24E5-7244802B1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78889"/>
              </p:ext>
            </p:extLst>
          </p:nvPr>
        </p:nvGraphicFramePr>
        <p:xfrm>
          <a:off x="5846894" y="4790194"/>
          <a:ext cx="5490862" cy="1461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5431">
                  <a:extLst>
                    <a:ext uri="{9D8B030D-6E8A-4147-A177-3AD203B41FA5}">
                      <a16:colId xmlns:a16="http://schemas.microsoft.com/office/drawing/2014/main" val="1977834119"/>
                    </a:ext>
                  </a:extLst>
                </a:gridCol>
                <a:gridCol w="2745431">
                  <a:extLst>
                    <a:ext uri="{9D8B030D-6E8A-4147-A177-3AD203B41FA5}">
                      <a16:colId xmlns:a16="http://schemas.microsoft.com/office/drawing/2014/main" val="1161515497"/>
                    </a:ext>
                  </a:extLst>
                </a:gridCol>
              </a:tblGrid>
              <a:tr h="7305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2901052"/>
                  </a:ext>
                </a:extLst>
              </a:tr>
              <a:tr h="7305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316577"/>
                  </a:ext>
                </a:extLst>
              </a:tr>
            </a:tbl>
          </a:graphicData>
        </a:graphic>
      </p:graphicFrame>
      <p:graphicFrame>
        <p:nvGraphicFramePr>
          <p:cNvPr id="60" name="表格 60">
            <a:extLst>
              <a:ext uri="{FF2B5EF4-FFF2-40B4-BE49-F238E27FC236}">
                <a16:creationId xmlns:a16="http://schemas.microsoft.com/office/drawing/2014/main" id="{F8422F48-8766-15FC-CDBC-81548CBD9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367918"/>
              </p:ext>
            </p:extLst>
          </p:nvPr>
        </p:nvGraphicFramePr>
        <p:xfrm>
          <a:off x="2545642" y="2162201"/>
          <a:ext cx="2698655" cy="4349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8655">
                  <a:extLst>
                    <a:ext uri="{9D8B030D-6E8A-4147-A177-3AD203B41FA5}">
                      <a16:colId xmlns:a16="http://schemas.microsoft.com/office/drawing/2014/main" val="3301393440"/>
                    </a:ext>
                  </a:extLst>
                </a:gridCol>
              </a:tblGrid>
              <a:tr h="178476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97427"/>
                  </a:ext>
                </a:extLst>
              </a:tr>
              <a:tr h="8333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516575"/>
                  </a:ext>
                </a:extLst>
              </a:tr>
              <a:tr h="79865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365789"/>
                  </a:ext>
                </a:extLst>
              </a:tr>
              <a:tr h="9327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749078"/>
                  </a:ext>
                </a:extLst>
              </a:tr>
            </a:tbl>
          </a:graphicData>
        </a:graphic>
      </p:graphicFrame>
      <p:sp>
        <p:nvSpPr>
          <p:cNvPr id="242" name="五边形 15"/>
          <p:cNvSpPr txBox="1">
            <a:spLocks noGrp="1"/>
          </p:cNvSpPr>
          <p:nvPr>
            <p:ph type="sldNum" sz="quarter" idx="2"/>
          </p:nvPr>
        </p:nvSpPr>
        <p:spPr>
          <a:xfrm>
            <a:off x="11337756" y="6003980"/>
            <a:ext cx="86059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59" name="矩形 30"/>
          <p:cNvSpPr txBox="1"/>
          <p:nvPr/>
        </p:nvSpPr>
        <p:spPr>
          <a:xfrm>
            <a:off x="2410963" y="1551957"/>
            <a:ext cx="410304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AI4Science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：深度学习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&amp;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物理仿真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" name="圆角矩形 18">
            <a:extLst>
              <a:ext uri="{FF2B5EF4-FFF2-40B4-BE49-F238E27FC236}">
                <a16:creationId xmlns:a16="http://schemas.microsoft.com/office/drawing/2014/main" id="{4AEB3BCA-1E45-8CE6-94B0-966719CEBC88}"/>
              </a:ext>
            </a:extLst>
          </p:cNvPr>
          <p:cNvGrpSpPr/>
          <p:nvPr/>
        </p:nvGrpSpPr>
        <p:grpSpPr>
          <a:xfrm>
            <a:off x="2739016" y="2406365"/>
            <a:ext cx="387939" cy="385645"/>
            <a:chOff x="0" y="0"/>
            <a:chExt cx="387938" cy="385644"/>
          </a:xfrm>
        </p:grpSpPr>
        <p:sp>
          <p:nvSpPr>
            <p:cNvPr id="9" name="圆角矩形">
              <a:extLst>
                <a:ext uri="{FF2B5EF4-FFF2-40B4-BE49-F238E27FC236}">
                  <a16:creationId xmlns:a16="http://schemas.microsoft.com/office/drawing/2014/main" id="{DE41D8AA-309C-FF0D-A458-C8AEF81E094B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0" name="1">
              <a:extLst>
                <a:ext uri="{FF2B5EF4-FFF2-40B4-BE49-F238E27FC236}">
                  <a16:creationId xmlns:a16="http://schemas.microsoft.com/office/drawing/2014/main" id="{34F92D3D-F6C2-05C3-D1B7-F4FA5BE0A033}"/>
                </a:ext>
              </a:extLst>
            </p:cNvPr>
            <p:cNvSpPr txBox="1"/>
            <p:nvPr/>
          </p:nvSpPr>
          <p:spPr>
            <a:xfrm>
              <a:off x="11575" y="25482"/>
              <a:ext cx="350287" cy="348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1C38C90-7CCD-904A-0964-0A59E7621616}"/>
              </a:ext>
            </a:extLst>
          </p:cNvPr>
          <p:cNvSpPr txBox="1"/>
          <p:nvPr/>
        </p:nvSpPr>
        <p:spPr>
          <a:xfrm>
            <a:off x="3263539" y="2404148"/>
            <a:ext cx="1844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数据驱动建模</a:t>
            </a:r>
          </a:p>
        </p:txBody>
      </p:sp>
      <p:grpSp>
        <p:nvGrpSpPr>
          <p:cNvPr id="13" name="圆角矩形 18">
            <a:extLst>
              <a:ext uri="{FF2B5EF4-FFF2-40B4-BE49-F238E27FC236}">
                <a16:creationId xmlns:a16="http://schemas.microsoft.com/office/drawing/2014/main" id="{DA92BB5C-16E2-6705-F4B1-A7A567FBF26C}"/>
              </a:ext>
            </a:extLst>
          </p:cNvPr>
          <p:cNvGrpSpPr/>
          <p:nvPr/>
        </p:nvGrpSpPr>
        <p:grpSpPr>
          <a:xfrm>
            <a:off x="2754141" y="4183470"/>
            <a:ext cx="387939" cy="385645"/>
            <a:chOff x="0" y="0"/>
            <a:chExt cx="387938" cy="385644"/>
          </a:xfrm>
        </p:grpSpPr>
        <p:sp>
          <p:nvSpPr>
            <p:cNvPr id="14" name="圆角矩形">
              <a:extLst>
                <a:ext uri="{FF2B5EF4-FFF2-40B4-BE49-F238E27FC236}">
                  <a16:creationId xmlns:a16="http://schemas.microsoft.com/office/drawing/2014/main" id="{984BA9BE-D0C9-4D43-93B6-CA2678DB7583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5" name="1">
              <a:extLst>
                <a:ext uri="{FF2B5EF4-FFF2-40B4-BE49-F238E27FC236}">
                  <a16:creationId xmlns:a16="http://schemas.microsoft.com/office/drawing/2014/main" id="{DEEEBE18-D1F4-FC33-9CF6-C4FCC7924C67}"/>
                </a:ext>
              </a:extLst>
            </p:cNvPr>
            <p:cNvSpPr txBox="1"/>
            <p:nvPr/>
          </p:nvSpPr>
          <p:spPr>
            <a:xfrm>
              <a:off x="11575" y="19934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2</a:t>
              </a:r>
              <a:endParaRPr dirty="0"/>
            </a:p>
          </p:txBody>
        </p:sp>
      </p:grpSp>
      <p:grpSp>
        <p:nvGrpSpPr>
          <p:cNvPr id="16" name="圆角矩形 18">
            <a:extLst>
              <a:ext uri="{FF2B5EF4-FFF2-40B4-BE49-F238E27FC236}">
                <a16:creationId xmlns:a16="http://schemas.microsoft.com/office/drawing/2014/main" id="{FB7B1AEA-ED8A-6A5B-E636-A5B48E20DD53}"/>
              </a:ext>
            </a:extLst>
          </p:cNvPr>
          <p:cNvGrpSpPr/>
          <p:nvPr/>
        </p:nvGrpSpPr>
        <p:grpSpPr>
          <a:xfrm>
            <a:off x="5976867" y="4954980"/>
            <a:ext cx="387939" cy="385645"/>
            <a:chOff x="0" y="0"/>
            <a:chExt cx="387938" cy="385644"/>
          </a:xfrm>
        </p:grpSpPr>
        <p:sp>
          <p:nvSpPr>
            <p:cNvPr id="17" name="圆角矩形">
              <a:extLst>
                <a:ext uri="{FF2B5EF4-FFF2-40B4-BE49-F238E27FC236}">
                  <a16:creationId xmlns:a16="http://schemas.microsoft.com/office/drawing/2014/main" id="{533223E2-AA9C-4759-B0DD-494D71D3B10B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4950C4A8-8AA4-6F5A-B980-12FDD10DE7EA}"/>
                </a:ext>
              </a:extLst>
            </p:cNvPr>
            <p:cNvSpPr txBox="1"/>
            <p:nvPr/>
          </p:nvSpPr>
          <p:spPr>
            <a:xfrm>
              <a:off x="11575" y="25482"/>
              <a:ext cx="350287" cy="348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E73AD88-40B6-8349-18D0-F520972FCF01}"/>
              </a:ext>
            </a:extLst>
          </p:cNvPr>
          <p:cNvSpPr txBox="1"/>
          <p:nvPr/>
        </p:nvSpPr>
        <p:spPr>
          <a:xfrm>
            <a:off x="3015698" y="2874944"/>
            <a:ext cx="262402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结构非线性分析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复杂物理模型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3278906-0637-7142-FC13-20B324F65AE9}"/>
              </a:ext>
            </a:extLst>
          </p:cNvPr>
          <p:cNvSpPr txBox="1"/>
          <p:nvPr/>
        </p:nvSpPr>
        <p:spPr>
          <a:xfrm>
            <a:off x="3263539" y="4186339"/>
            <a:ext cx="1844858" cy="376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加速仿真过程</a:t>
            </a:r>
          </a:p>
        </p:txBody>
      </p:sp>
      <p:grpSp>
        <p:nvGrpSpPr>
          <p:cNvPr id="26" name="圆角矩形 18">
            <a:extLst>
              <a:ext uri="{FF2B5EF4-FFF2-40B4-BE49-F238E27FC236}">
                <a16:creationId xmlns:a16="http://schemas.microsoft.com/office/drawing/2014/main" id="{E5DC0032-18B5-3154-A81E-D352AF1DA994}"/>
              </a:ext>
            </a:extLst>
          </p:cNvPr>
          <p:cNvGrpSpPr/>
          <p:nvPr/>
        </p:nvGrpSpPr>
        <p:grpSpPr>
          <a:xfrm>
            <a:off x="2754141" y="4958610"/>
            <a:ext cx="387939" cy="385645"/>
            <a:chOff x="0" y="0"/>
            <a:chExt cx="387938" cy="385644"/>
          </a:xfrm>
        </p:grpSpPr>
        <p:sp>
          <p:nvSpPr>
            <p:cNvPr id="27" name="圆角矩形">
              <a:extLst>
                <a:ext uri="{FF2B5EF4-FFF2-40B4-BE49-F238E27FC236}">
                  <a16:creationId xmlns:a16="http://schemas.microsoft.com/office/drawing/2014/main" id="{EC744699-0FDB-30F4-F11C-91E3EFFB5D8B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8" name="1">
              <a:extLst>
                <a:ext uri="{FF2B5EF4-FFF2-40B4-BE49-F238E27FC236}">
                  <a16:creationId xmlns:a16="http://schemas.microsoft.com/office/drawing/2014/main" id="{C3BA4AE2-55DC-BDF2-2790-C60CA83FB795}"/>
                </a:ext>
              </a:extLst>
            </p:cNvPr>
            <p:cNvSpPr txBox="1"/>
            <p:nvPr/>
          </p:nvSpPr>
          <p:spPr>
            <a:xfrm>
              <a:off x="11575" y="19934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3</a:t>
              </a:r>
              <a:endParaRPr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1086601-709F-0D4F-AED6-537631E8FE83}"/>
              </a:ext>
            </a:extLst>
          </p:cNvPr>
          <p:cNvSpPr txBox="1"/>
          <p:nvPr/>
        </p:nvSpPr>
        <p:spPr>
          <a:xfrm>
            <a:off x="3263539" y="4961479"/>
            <a:ext cx="1844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不确定性建模</a:t>
            </a:r>
          </a:p>
        </p:txBody>
      </p:sp>
      <p:grpSp>
        <p:nvGrpSpPr>
          <p:cNvPr id="34" name="圆角矩形 18">
            <a:extLst>
              <a:ext uri="{FF2B5EF4-FFF2-40B4-BE49-F238E27FC236}">
                <a16:creationId xmlns:a16="http://schemas.microsoft.com/office/drawing/2014/main" id="{AAD44E5F-3C05-EDC3-21B8-4D5C25F1BF91}"/>
              </a:ext>
            </a:extLst>
          </p:cNvPr>
          <p:cNvGrpSpPr/>
          <p:nvPr/>
        </p:nvGrpSpPr>
        <p:grpSpPr>
          <a:xfrm>
            <a:off x="2754141" y="5793305"/>
            <a:ext cx="387939" cy="385645"/>
            <a:chOff x="0" y="0"/>
            <a:chExt cx="387938" cy="385644"/>
          </a:xfrm>
        </p:grpSpPr>
        <p:sp>
          <p:nvSpPr>
            <p:cNvPr id="35" name="圆角矩形">
              <a:extLst>
                <a:ext uri="{FF2B5EF4-FFF2-40B4-BE49-F238E27FC236}">
                  <a16:creationId xmlns:a16="http://schemas.microsoft.com/office/drawing/2014/main" id="{92B6BBC4-8532-34D2-F957-1956620323D6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36" name="1">
              <a:extLst>
                <a:ext uri="{FF2B5EF4-FFF2-40B4-BE49-F238E27FC236}">
                  <a16:creationId xmlns:a16="http://schemas.microsoft.com/office/drawing/2014/main" id="{8A286671-C800-889D-DD85-AECC177360C8}"/>
                </a:ext>
              </a:extLst>
            </p:cNvPr>
            <p:cNvSpPr txBox="1"/>
            <p:nvPr/>
          </p:nvSpPr>
          <p:spPr>
            <a:xfrm>
              <a:off x="11575" y="19934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4</a:t>
              </a:r>
              <a:endParaRPr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627161-2758-A463-7888-934031636607}"/>
              </a:ext>
            </a:extLst>
          </p:cNvPr>
          <p:cNvSpPr txBox="1"/>
          <p:nvPr/>
        </p:nvSpPr>
        <p:spPr>
          <a:xfrm>
            <a:off x="3263539" y="5796174"/>
            <a:ext cx="1844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多物理场耦合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49D8219-019C-07A4-AADC-A6F423068861}"/>
              </a:ext>
            </a:extLst>
          </p:cNvPr>
          <p:cNvCxnSpPr>
            <a:cxnSpLocks/>
          </p:cNvCxnSpPr>
          <p:nvPr/>
        </p:nvCxnSpPr>
        <p:spPr>
          <a:xfrm>
            <a:off x="5616573" y="2404148"/>
            <a:ext cx="0" cy="372026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152A214-0DBC-D297-8CB0-87A06F85F830}"/>
              </a:ext>
            </a:extLst>
          </p:cNvPr>
          <p:cNvSpPr txBox="1"/>
          <p:nvPr/>
        </p:nvSpPr>
        <p:spPr>
          <a:xfrm>
            <a:off x="6483549" y="4954980"/>
            <a:ext cx="257236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适应性和泛化能力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2" name="圆角矩形 18">
            <a:extLst>
              <a:ext uri="{FF2B5EF4-FFF2-40B4-BE49-F238E27FC236}">
                <a16:creationId xmlns:a16="http://schemas.microsoft.com/office/drawing/2014/main" id="{03A90D7A-F5D2-27F8-7CC9-CAD32EF819BF}"/>
              </a:ext>
            </a:extLst>
          </p:cNvPr>
          <p:cNvGrpSpPr/>
          <p:nvPr/>
        </p:nvGrpSpPr>
        <p:grpSpPr>
          <a:xfrm>
            <a:off x="5976867" y="5744790"/>
            <a:ext cx="387939" cy="385645"/>
            <a:chOff x="0" y="0"/>
            <a:chExt cx="387938" cy="385644"/>
          </a:xfrm>
        </p:grpSpPr>
        <p:sp>
          <p:nvSpPr>
            <p:cNvPr id="43" name="圆角矩形">
              <a:extLst>
                <a:ext uri="{FF2B5EF4-FFF2-40B4-BE49-F238E27FC236}">
                  <a16:creationId xmlns:a16="http://schemas.microsoft.com/office/drawing/2014/main" id="{61C126FA-C6AD-38A2-85F6-443657B55C82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44" name="1">
              <a:extLst>
                <a:ext uri="{FF2B5EF4-FFF2-40B4-BE49-F238E27FC236}">
                  <a16:creationId xmlns:a16="http://schemas.microsoft.com/office/drawing/2014/main" id="{6571D314-3EE8-2FBE-637D-695287B2455C}"/>
                </a:ext>
              </a:extLst>
            </p:cNvPr>
            <p:cNvSpPr txBox="1"/>
            <p:nvPr/>
          </p:nvSpPr>
          <p:spPr>
            <a:xfrm>
              <a:off x="11575" y="19934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2</a:t>
              </a:r>
              <a:endParaRPr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2F360CBF-F394-E0E1-8ABA-D52D45B3EABC}"/>
              </a:ext>
            </a:extLst>
          </p:cNvPr>
          <p:cNvSpPr txBox="1"/>
          <p:nvPr/>
        </p:nvSpPr>
        <p:spPr>
          <a:xfrm>
            <a:off x="6483549" y="5744790"/>
            <a:ext cx="257236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大型工程模型训练</a:t>
            </a:r>
          </a:p>
        </p:txBody>
      </p:sp>
      <p:grpSp>
        <p:nvGrpSpPr>
          <p:cNvPr id="46" name="圆角矩形 18">
            <a:extLst>
              <a:ext uri="{FF2B5EF4-FFF2-40B4-BE49-F238E27FC236}">
                <a16:creationId xmlns:a16="http://schemas.microsoft.com/office/drawing/2014/main" id="{06D14345-EC79-5625-39A0-10133AFDFBAB}"/>
              </a:ext>
            </a:extLst>
          </p:cNvPr>
          <p:cNvGrpSpPr/>
          <p:nvPr/>
        </p:nvGrpSpPr>
        <p:grpSpPr>
          <a:xfrm>
            <a:off x="8919602" y="4958610"/>
            <a:ext cx="387939" cy="385645"/>
            <a:chOff x="0" y="0"/>
            <a:chExt cx="387938" cy="385644"/>
          </a:xfrm>
        </p:grpSpPr>
        <p:sp>
          <p:nvSpPr>
            <p:cNvPr id="47" name="圆角矩形">
              <a:extLst>
                <a:ext uri="{FF2B5EF4-FFF2-40B4-BE49-F238E27FC236}">
                  <a16:creationId xmlns:a16="http://schemas.microsoft.com/office/drawing/2014/main" id="{2CC6433D-B47F-C00D-6A44-1550337C29D2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48" name="1">
              <a:extLst>
                <a:ext uri="{FF2B5EF4-FFF2-40B4-BE49-F238E27FC236}">
                  <a16:creationId xmlns:a16="http://schemas.microsoft.com/office/drawing/2014/main" id="{C16E1238-D50C-2053-E935-AEE6BF06C175}"/>
                </a:ext>
              </a:extLst>
            </p:cNvPr>
            <p:cNvSpPr txBox="1"/>
            <p:nvPr/>
          </p:nvSpPr>
          <p:spPr>
            <a:xfrm>
              <a:off x="11575" y="19934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3</a:t>
              </a:r>
              <a:endParaRPr dirty="0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57800023-8479-C30C-E46A-09FD81F12DB3}"/>
              </a:ext>
            </a:extLst>
          </p:cNvPr>
          <p:cNvSpPr txBox="1"/>
          <p:nvPr/>
        </p:nvSpPr>
        <p:spPr>
          <a:xfrm>
            <a:off x="9426284" y="4958610"/>
            <a:ext cx="257236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物理解释性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2" name="圆角矩形 18">
            <a:extLst>
              <a:ext uri="{FF2B5EF4-FFF2-40B4-BE49-F238E27FC236}">
                <a16:creationId xmlns:a16="http://schemas.microsoft.com/office/drawing/2014/main" id="{317939F6-6B70-0047-0A8C-25CD1036FE85}"/>
              </a:ext>
            </a:extLst>
          </p:cNvPr>
          <p:cNvGrpSpPr/>
          <p:nvPr/>
        </p:nvGrpSpPr>
        <p:grpSpPr>
          <a:xfrm>
            <a:off x="8931177" y="5720673"/>
            <a:ext cx="387939" cy="385645"/>
            <a:chOff x="0" y="0"/>
            <a:chExt cx="387938" cy="385644"/>
          </a:xfrm>
        </p:grpSpPr>
        <p:sp>
          <p:nvSpPr>
            <p:cNvPr id="53" name="圆角矩形">
              <a:extLst>
                <a:ext uri="{FF2B5EF4-FFF2-40B4-BE49-F238E27FC236}">
                  <a16:creationId xmlns:a16="http://schemas.microsoft.com/office/drawing/2014/main" id="{D4BD446E-2BFA-2143-BD52-AD072B61FB2F}"/>
                </a:ext>
              </a:extLst>
            </p:cNvPr>
            <p:cNvSpPr/>
            <p:nvPr/>
          </p:nvSpPr>
          <p:spPr>
            <a:xfrm>
              <a:off x="0" y="0"/>
              <a:ext cx="387938" cy="38564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4" name="1">
              <a:extLst>
                <a:ext uri="{FF2B5EF4-FFF2-40B4-BE49-F238E27FC236}">
                  <a16:creationId xmlns:a16="http://schemas.microsoft.com/office/drawing/2014/main" id="{AA449ECD-86B6-5E1D-44A2-7DBC5D72DF57}"/>
                </a:ext>
              </a:extLst>
            </p:cNvPr>
            <p:cNvSpPr txBox="1"/>
            <p:nvPr/>
          </p:nvSpPr>
          <p:spPr>
            <a:xfrm>
              <a:off x="11575" y="19934"/>
              <a:ext cx="350287" cy="359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943" tIns="40943" rIns="40943" bIns="40943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4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FD45D0E4-DAEE-A1FB-BC39-5CED7D79AB6E}"/>
              </a:ext>
            </a:extLst>
          </p:cNvPr>
          <p:cNvSpPr txBox="1"/>
          <p:nvPr/>
        </p:nvSpPr>
        <p:spPr>
          <a:xfrm>
            <a:off x="9437859" y="5720673"/>
            <a:ext cx="192597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精确性和可靠性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611303A-870D-DDCB-1788-5941AD63EA23}"/>
              </a:ext>
            </a:extLst>
          </p:cNvPr>
          <p:cNvSpPr txBox="1"/>
          <p:nvPr/>
        </p:nvSpPr>
        <p:spPr>
          <a:xfrm>
            <a:off x="1831050" y="3002062"/>
            <a:ext cx="86810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优势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87BB670-C568-CC88-90AF-9F9C4185BF65}"/>
              </a:ext>
            </a:extLst>
          </p:cNvPr>
          <p:cNvSpPr txBox="1"/>
          <p:nvPr/>
        </p:nvSpPr>
        <p:spPr>
          <a:xfrm>
            <a:off x="11313685" y="4831813"/>
            <a:ext cx="86810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/>
              </a:rPr>
              <a:t>不足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9ECE00-8542-03AB-0F0C-D8F9D5046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999" y="2125916"/>
            <a:ext cx="4757776" cy="26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719203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本课题任务：基于图神经网络的汽车风阻预测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&amp;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采样优化算法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0AEF67-9C33-4EDC-0A53-20A48026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04" y="1952065"/>
            <a:ext cx="4456591" cy="2071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63226C-BF0B-BC8B-E934-FB12C75B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03" y="2198288"/>
            <a:ext cx="2913624" cy="22688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38CA98-2B05-69E7-5C90-B6A3C3E80E62}"/>
              </a:ext>
            </a:extLst>
          </p:cNvPr>
          <p:cNvSpPr txBox="1"/>
          <p:nvPr/>
        </p:nvSpPr>
        <p:spPr>
          <a:xfrm>
            <a:off x="3004622" y="4467093"/>
            <a:ext cx="2564986" cy="2104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图神经网络：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节点表示学习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节点特征聚合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神经网络拟合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图节点级采样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E7E57C-A184-E66C-7EB9-F088A41BFF0B}"/>
              </a:ext>
            </a:extLst>
          </p:cNvPr>
          <p:cNvSpPr txBox="1"/>
          <p:nvPr/>
        </p:nvSpPr>
        <p:spPr>
          <a:xfrm>
            <a:off x="8079204" y="4467091"/>
            <a:ext cx="2913624" cy="2104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汽车风阻系数：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自适应流体力学建模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汽车结构特征提取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复杂物理场景仿真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仿真预测效率优化 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F10DC7F-8997-45E6-3A26-A04B3CB59506}"/>
              </a:ext>
            </a:extLst>
          </p:cNvPr>
          <p:cNvCxnSpPr/>
          <p:nvPr/>
        </p:nvCxnSpPr>
        <p:spPr>
          <a:xfrm>
            <a:off x="5732352" y="5162308"/>
            <a:ext cx="186133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448A6EE-C470-F0FE-485A-94CE8A6DCE9B}"/>
              </a:ext>
            </a:extLst>
          </p:cNvPr>
          <p:cNvCxnSpPr/>
          <p:nvPr/>
        </p:nvCxnSpPr>
        <p:spPr>
          <a:xfrm>
            <a:off x="5732352" y="5627224"/>
            <a:ext cx="186133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E040589-924C-0DB9-B156-6A77C710B743}"/>
              </a:ext>
            </a:extLst>
          </p:cNvPr>
          <p:cNvCxnSpPr/>
          <p:nvPr/>
        </p:nvCxnSpPr>
        <p:spPr>
          <a:xfrm>
            <a:off x="5732351" y="6024717"/>
            <a:ext cx="186133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图形 23" descr="气泡">
            <a:extLst>
              <a:ext uri="{FF2B5EF4-FFF2-40B4-BE49-F238E27FC236}">
                <a16:creationId xmlns:a16="http://schemas.microsoft.com/office/drawing/2014/main" id="{E53DE1CB-56B0-B191-AAE9-EDAC3183D3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1547" y="4915777"/>
            <a:ext cx="396000" cy="396000"/>
          </a:xfrm>
          <a:prstGeom prst="rect">
            <a:avLst/>
          </a:prstGeom>
        </p:spPr>
      </p:pic>
      <p:pic>
        <p:nvPicPr>
          <p:cNvPr id="31" name="图形 30" descr="汽车">
            <a:extLst>
              <a:ext uri="{FF2B5EF4-FFF2-40B4-BE49-F238E27FC236}">
                <a16:creationId xmlns:a16="http://schemas.microsoft.com/office/drawing/2014/main" id="{B5CCB115-C7DC-A47D-3A0A-E25B989196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966" y="5364464"/>
            <a:ext cx="396000" cy="396000"/>
          </a:xfrm>
          <a:prstGeom prst="rect">
            <a:avLst/>
          </a:prstGeom>
        </p:spPr>
      </p:pic>
      <p:pic>
        <p:nvPicPr>
          <p:cNvPr id="33" name="图形 32" descr="原子">
            <a:extLst>
              <a:ext uri="{FF2B5EF4-FFF2-40B4-BE49-F238E27FC236}">
                <a16:creationId xmlns:a16="http://schemas.microsoft.com/office/drawing/2014/main" id="{845E9016-1D88-533F-6493-854008D852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9966" y="5767812"/>
            <a:ext cx="396000" cy="396000"/>
          </a:xfrm>
          <a:prstGeom prst="rect">
            <a:avLst/>
          </a:prstGeom>
        </p:spPr>
      </p:pic>
      <p:pic>
        <p:nvPicPr>
          <p:cNvPr id="40" name="图形 39" descr="打开的书">
            <a:extLst>
              <a:ext uri="{FF2B5EF4-FFF2-40B4-BE49-F238E27FC236}">
                <a16:creationId xmlns:a16="http://schemas.microsoft.com/office/drawing/2014/main" id="{D28B2DFD-A123-DE1B-CDC7-7C5C070939E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49480" y="4958840"/>
            <a:ext cx="396000" cy="396000"/>
          </a:xfrm>
          <a:prstGeom prst="rect">
            <a:avLst/>
          </a:prstGeom>
        </p:spPr>
      </p:pic>
      <p:pic>
        <p:nvPicPr>
          <p:cNvPr id="51" name="图形 50" descr="头上的大脑">
            <a:extLst>
              <a:ext uri="{FF2B5EF4-FFF2-40B4-BE49-F238E27FC236}">
                <a16:creationId xmlns:a16="http://schemas.microsoft.com/office/drawing/2014/main" id="{3D779347-AE1C-F609-0719-8F137DD52C6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49480" y="5790672"/>
            <a:ext cx="396000" cy="396000"/>
          </a:xfrm>
          <a:prstGeom prst="rect">
            <a:avLst/>
          </a:prstGeom>
        </p:spPr>
      </p:pic>
      <p:pic>
        <p:nvPicPr>
          <p:cNvPr id="59" name="图形 58" descr="网络">
            <a:extLst>
              <a:ext uri="{FF2B5EF4-FFF2-40B4-BE49-F238E27FC236}">
                <a16:creationId xmlns:a16="http://schemas.microsoft.com/office/drawing/2014/main" id="{87D50907-0502-F8F4-0F55-ADCBCBA1B8C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9480" y="5368117"/>
            <a:ext cx="396000" cy="396000"/>
          </a:xfrm>
          <a:prstGeom prst="rect">
            <a:avLst/>
          </a:prstGeom>
        </p:spPr>
      </p:pic>
      <p:sp>
        <p:nvSpPr>
          <p:cNvPr id="61" name="五边形 15">
            <a:extLst>
              <a:ext uri="{FF2B5EF4-FFF2-40B4-BE49-F238E27FC236}">
                <a16:creationId xmlns:a16="http://schemas.microsoft.com/office/drawing/2014/main" id="{5CF2869E-CA1F-01E8-0D57-E3C2B2A0D1C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37756" y="6003980"/>
            <a:ext cx="86059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" name="图形 3" descr="筛选">
            <a:extLst>
              <a:ext uri="{FF2B5EF4-FFF2-40B4-BE49-F238E27FC236}">
                <a16:creationId xmlns:a16="http://schemas.microsoft.com/office/drawing/2014/main" id="{7AF50400-938D-8625-5434-B1B97E22B1A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49480" y="6213227"/>
            <a:ext cx="396000" cy="396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F91D1A-8860-33A0-6333-71023A87E328}"/>
              </a:ext>
            </a:extLst>
          </p:cNvPr>
          <p:cNvCxnSpPr/>
          <p:nvPr/>
        </p:nvCxnSpPr>
        <p:spPr>
          <a:xfrm>
            <a:off x="5732351" y="6435774"/>
            <a:ext cx="186133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图形 9" descr="时钟">
            <a:extLst>
              <a:ext uri="{FF2B5EF4-FFF2-40B4-BE49-F238E27FC236}">
                <a16:creationId xmlns:a16="http://schemas.microsoft.com/office/drawing/2014/main" id="{BE315BF6-AE2F-3B40-3F81-D703E531156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72385" y="6216026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3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圆角矩形 4"/>
          <p:cNvGrpSpPr/>
          <p:nvPr/>
        </p:nvGrpSpPr>
        <p:grpSpPr>
          <a:xfrm>
            <a:off x="6000248" y="1612745"/>
            <a:ext cx="506413" cy="574041"/>
            <a:chOff x="0" y="0"/>
            <a:chExt cx="506412" cy="574040"/>
          </a:xfrm>
        </p:grpSpPr>
        <p:sp>
          <p:nvSpPr>
            <p:cNvPr id="213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4" name="1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16" name="矩形 5"/>
          <p:cNvSpPr txBox="1"/>
          <p:nvPr/>
        </p:nvSpPr>
        <p:spPr>
          <a:xfrm>
            <a:off x="6850781" y="1707717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绪论</a:t>
            </a:r>
          </a:p>
        </p:txBody>
      </p:sp>
      <p:grpSp>
        <p:nvGrpSpPr>
          <p:cNvPr id="219" name="圆角矩形 6"/>
          <p:cNvGrpSpPr/>
          <p:nvPr/>
        </p:nvGrpSpPr>
        <p:grpSpPr>
          <a:xfrm>
            <a:off x="6000248" y="2366807"/>
            <a:ext cx="506413" cy="574041"/>
            <a:chOff x="0" y="0"/>
            <a:chExt cx="506412" cy="574040"/>
          </a:xfrm>
        </p:grpSpPr>
        <p:sp>
          <p:nvSpPr>
            <p:cNvPr id="217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18" name="2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20" name="矩形 7"/>
          <p:cNvSpPr txBox="1"/>
          <p:nvPr/>
        </p:nvSpPr>
        <p:spPr>
          <a:xfrm>
            <a:off x="6856362" y="2460707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研究方法与思路</a:t>
            </a:r>
          </a:p>
        </p:txBody>
      </p:sp>
      <p:grpSp>
        <p:nvGrpSpPr>
          <p:cNvPr id="223" name="圆角矩形 8"/>
          <p:cNvGrpSpPr/>
          <p:nvPr/>
        </p:nvGrpSpPr>
        <p:grpSpPr>
          <a:xfrm>
            <a:off x="6000248" y="3120870"/>
            <a:ext cx="506413" cy="574041"/>
            <a:chOff x="0" y="0"/>
            <a:chExt cx="506412" cy="574040"/>
          </a:xfrm>
        </p:grpSpPr>
        <p:sp>
          <p:nvSpPr>
            <p:cNvPr id="221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2" name="3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24" name="矩形 9"/>
          <p:cNvSpPr txBox="1"/>
          <p:nvPr/>
        </p:nvSpPr>
        <p:spPr>
          <a:xfrm>
            <a:off x="6858595" y="3223223"/>
            <a:ext cx="2161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关键技术与实践难点</a:t>
            </a:r>
          </a:p>
        </p:txBody>
      </p:sp>
      <p:grpSp>
        <p:nvGrpSpPr>
          <p:cNvPr id="227" name="圆角矩形 10"/>
          <p:cNvGrpSpPr/>
          <p:nvPr/>
        </p:nvGrpSpPr>
        <p:grpSpPr>
          <a:xfrm>
            <a:off x="6000248" y="3874932"/>
            <a:ext cx="506413" cy="574041"/>
            <a:chOff x="0" y="0"/>
            <a:chExt cx="506412" cy="574040"/>
          </a:xfrm>
        </p:grpSpPr>
        <p:sp>
          <p:nvSpPr>
            <p:cNvPr id="225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26" name="4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28" name="矩形 11"/>
          <p:cNvSpPr txBox="1"/>
          <p:nvPr/>
        </p:nvSpPr>
        <p:spPr>
          <a:xfrm>
            <a:off x="6856362" y="3985740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研究成果与应用</a:t>
            </a:r>
          </a:p>
        </p:txBody>
      </p:sp>
      <p:grpSp>
        <p:nvGrpSpPr>
          <p:cNvPr id="231" name="圆角矩形 12"/>
          <p:cNvGrpSpPr/>
          <p:nvPr/>
        </p:nvGrpSpPr>
        <p:grpSpPr>
          <a:xfrm>
            <a:off x="6000248" y="4628994"/>
            <a:ext cx="506413" cy="574041"/>
            <a:chOff x="0" y="0"/>
            <a:chExt cx="506412" cy="574040"/>
          </a:xfrm>
        </p:grpSpPr>
        <p:sp>
          <p:nvSpPr>
            <p:cNvPr id="229" name="圆角矩形"/>
            <p:cNvSpPr/>
            <p:nvPr/>
          </p:nvSpPr>
          <p:spPr>
            <a:xfrm>
              <a:off x="0" y="34607"/>
              <a:ext cx="506413" cy="504826"/>
            </a:xfrm>
            <a:prstGeom prst="roundRect">
              <a:avLst>
                <a:gd name="adj" fmla="val 16667"/>
              </a:avLst>
            </a:prstGeom>
            <a:solidFill>
              <a:srgbClr val="414455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230" name="5"/>
            <p:cNvSpPr txBox="1"/>
            <p:nvPr/>
          </p:nvSpPr>
          <p:spPr>
            <a:xfrm>
              <a:off x="24644" y="0"/>
              <a:ext cx="457124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32" name="矩形 13"/>
          <p:cNvSpPr txBox="1"/>
          <p:nvPr/>
        </p:nvSpPr>
        <p:spPr>
          <a:xfrm>
            <a:off x="6853013" y="4731348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论文总结</a:t>
            </a:r>
          </a:p>
        </p:txBody>
      </p:sp>
      <p:grpSp>
        <p:nvGrpSpPr>
          <p:cNvPr id="235" name="矩形 33"/>
          <p:cNvGrpSpPr/>
          <p:nvPr/>
        </p:nvGrpSpPr>
        <p:grpSpPr>
          <a:xfrm>
            <a:off x="0" y="0"/>
            <a:ext cx="3721100" cy="6858000"/>
            <a:chOff x="0" y="0"/>
            <a:chExt cx="3721100" cy="6858000"/>
          </a:xfrm>
        </p:grpSpPr>
        <p:sp>
          <p:nvSpPr>
            <p:cNvPr id="233" name="矩形"/>
            <p:cNvSpPr/>
            <p:nvPr/>
          </p:nvSpPr>
          <p:spPr>
            <a:xfrm>
              <a:off x="0" y="0"/>
              <a:ext cx="3721100" cy="6858000"/>
            </a:xfrm>
            <a:prstGeom prst="rect">
              <a:avLst/>
            </a:prstGeom>
            <a:solidFill>
              <a:srgbClr val="4144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234" name="文本"/>
            <p:cNvSpPr txBox="1"/>
            <p:nvPr/>
          </p:nvSpPr>
          <p:spPr>
            <a:xfrm>
              <a:off x="0" y="3156962"/>
              <a:ext cx="3721100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          </a:t>
              </a:r>
            </a:p>
          </p:txBody>
        </p:sp>
      </p:grpSp>
      <p:sp>
        <p:nvSpPr>
          <p:cNvPr id="236" name="矩形 34"/>
          <p:cNvSpPr txBox="1"/>
          <p:nvPr/>
        </p:nvSpPr>
        <p:spPr>
          <a:xfrm>
            <a:off x="1073628" y="1308115"/>
            <a:ext cx="2013420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目 录</a:t>
            </a:r>
          </a:p>
        </p:txBody>
      </p:sp>
      <p:sp>
        <p:nvSpPr>
          <p:cNvPr id="237" name="矩形 35"/>
          <p:cNvSpPr txBox="1"/>
          <p:nvPr/>
        </p:nvSpPr>
        <p:spPr>
          <a:xfrm>
            <a:off x="1305756" y="2593370"/>
            <a:ext cx="1549163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Contents</a:t>
            </a:r>
          </a:p>
        </p:txBody>
      </p:sp>
      <p:grpSp>
        <p:nvGrpSpPr>
          <p:cNvPr id="240" name="组合 14"/>
          <p:cNvGrpSpPr/>
          <p:nvPr/>
        </p:nvGrpSpPr>
        <p:grpSpPr>
          <a:xfrm>
            <a:off x="4773895" y="2233598"/>
            <a:ext cx="703580" cy="703580"/>
            <a:chOff x="0" y="0"/>
            <a:chExt cx="703578" cy="703578"/>
          </a:xfrm>
        </p:grpSpPr>
        <p:sp>
          <p:nvSpPr>
            <p:cNvPr id="238" name="泪滴形 15"/>
            <p:cNvSpPr/>
            <p:nvPr/>
          </p:nvSpPr>
          <p:spPr>
            <a:xfrm rot="8247616">
              <a:off x="102807" y="102807"/>
              <a:ext cx="497965" cy="49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62AC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椭圆 16"/>
            <p:cNvSpPr/>
            <p:nvPr/>
          </p:nvSpPr>
          <p:spPr>
            <a:xfrm>
              <a:off x="150556" y="147060"/>
              <a:ext cx="398631" cy="39863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6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109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1A0320F8-EED7-5430-569E-AB156B41B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43513"/>
              </p:ext>
            </p:extLst>
          </p:nvPr>
        </p:nvGraphicFramePr>
        <p:xfrm>
          <a:off x="2213801" y="2277632"/>
          <a:ext cx="3677714" cy="3551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857">
                  <a:extLst>
                    <a:ext uri="{9D8B030D-6E8A-4147-A177-3AD203B41FA5}">
                      <a16:colId xmlns:a16="http://schemas.microsoft.com/office/drawing/2014/main" val="3965437587"/>
                    </a:ext>
                  </a:extLst>
                </a:gridCol>
                <a:gridCol w="1838857">
                  <a:extLst>
                    <a:ext uri="{9D8B030D-6E8A-4147-A177-3AD203B41FA5}">
                      <a16:colId xmlns:a16="http://schemas.microsoft.com/office/drawing/2014/main" val="3076668667"/>
                    </a:ext>
                  </a:extLst>
                </a:gridCol>
              </a:tblGrid>
              <a:tr h="177585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65710525"/>
                  </a:ext>
                </a:extLst>
              </a:tr>
              <a:tr h="17758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32434"/>
                  </a:ext>
                </a:extLst>
              </a:tr>
            </a:tbl>
          </a:graphicData>
        </a:graphic>
      </p:graphicFrame>
      <p:sp>
        <p:nvSpPr>
          <p:cNvPr id="259" name="矩形 30"/>
          <p:cNvSpPr txBox="1"/>
          <p:nvPr/>
        </p:nvSpPr>
        <p:spPr>
          <a:xfrm>
            <a:off x="2410963" y="1551957"/>
            <a:ext cx="267316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三维数据表示研究现状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37756" y="6003980"/>
            <a:ext cx="86059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0C91CFE-4D74-FD71-68C0-E935692A5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458647"/>
              </p:ext>
            </p:extLst>
          </p:nvPr>
        </p:nvGraphicFramePr>
        <p:xfrm>
          <a:off x="6227086" y="2186895"/>
          <a:ext cx="5483423" cy="3584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6856">
                  <a:extLst>
                    <a:ext uri="{9D8B030D-6E8A-4147-A177-3AD203B41FA5}">
                      <a16:colId xmlns:a16="http://schemas.microsoft.com/office/drawing/2014/main" val="1905162151"/>
                    </a:ext>
                  </a:extLst>
                </a:gridCol>
                <a:gridCol w="1455574">
                  <a:extLst>
                    <a:ext uri="{9D8B030D-6E8A-4147-A177-3AD203B41FA5}">
                      <a16:colId xmlns:a16="http://schemas.microsoft.com/office/drawing/2014/main" val="108193711"/>
                    </a:ext>
                  </a:extLst>
                </a:gridCol>
                <a:gridCol w="1650137">
                  <a:extLst>
                    <a:ext uri="{9D8B030D-6E8A-4147-A177-3AD203B41FA5}">
                      <a16:colId xmlns:a16="http://schemas.microsoft.com/office/drawing/2014/main" val="343448011"/>
                    </a:ext>
                  </a:extLst>
                </a:gridCol>
                <a:gridCol w="1370856">
                  <a:extLst>
                    <a:ext uri="{9D8B030D-6E8A-4147-A177-3AD203B41FA5}">
                      <a16:colId xmlns:a16="http://schemas.microsoft.com/office/drawing/2014/main" val="3874331117"/>
                    </a:ext>
                  </a:extLst>
                </a:gridCol>
              </a:tblGrid>
              <a:tr h="31057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数据类型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模型名称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应用场景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存在问题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3941353"/>
                  </a:ext>
                </a:extLst>
              </a:tr>
              <a:tr h="760900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体素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3D U-Net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医学图像分割、物体识别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模型训练和推理速度较慢，需要更多的硬件资源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9059281"/>
                  </a:ext>
                </a:extLst>
              </a:tr>
              <a:tr h="495651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 dirty="0">
                          <a:effectLst/>
                        </a:rPr>
                        <a:t>点云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>
                          <a:effectLst/>
                        </a:rPr>
                        <a:t>PointNet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三维物体识别、语义分割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容易忽略点云的局部信息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014544"/>
                  </a:ext>
                </a:extLst>
              </a:tr>
              <a:tr h="495651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kern="100">
                          <a:effectLst/>
                        </a:rPr>
                        <a:t>多视图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>
                          <a:effectLst/>
                        </a:rPr>
                        <a:t>3D-GAN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三维模型生成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对于不同类型的数据集的泛化性较差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8480722"/>
                  </a:ext>
                </a:extLst>
              </a:tr>
              <a:tr h="760900">
                <a:tc row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00" b="1" kern="1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三角网格</a:t>
                      </a:r>
                      <a:endParaRPr lang="zh-CN" sz="1000" b="1" kern="1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>
                          <a:effectLst/>
                        </a:rPr>
                        <a:t>MeshCNN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计算机图形学和计算机视觉领域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>
                          <a:effectLst/>
                        </a:rPr>
                        <a:t>对于拓扑结构不同的网格数据表现不佳、分割精度差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8278125"/>
                  </a:ext>
                </a:extLst>
              </a:tr>
              <a:tr h="760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100" kern="100" dirty="0" err="1">
                          <a:effectLst/>
                        </a:rPr>
                        <a:t>MeshGraphNets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流体及空气动力学仿真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900" kern="100" dirty="0">
                          <a:effectLst/>
                        </a:rPr>
                        <a:t>对于大规模的网格数据可能存在训练和推理速度较慢的问题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9441405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B7B5BDAF-E7E2-3A3F-DA2E-5BED46D3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18" y="2127750"/>
            <a:ext cx="1826742" cy="172262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46FC30-DF24-F6A5-1BE6-A416DF96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284" y="2078284"/>
            <a:ext cx="1648416" cy="18148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A1C107-F8CE-3A14-1CBC-06A7F345A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43" y="4172419"/>
            <a:ext cx="1826742" cy="19812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1B463E-3D2B-AB24-20D5-1ADB00DB8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709" y="4183994"/>
            <a:ext cx="1792290" cy="17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7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30"/>
          <p:cNvSpPr txBox="1"/>
          <p:nvPr/>
        </p:nvSpPr>
        <p:spPr>
          <a:xfrm>
            <a:off x="2410963" y="1551957"/>
            <a:ext cx="657808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MeshGraphNet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《LEARNING MESH-BASED SIMULATION》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五边形 15">
            <a:extLst>
              <a:ext uri="{FF2B5EF4-FFF2-40B4-BE49-F238E27FC236}">
                <a16:creationId xmlns:a16="http://schemas.microsoft.com/office/drawing/2014/main" id="{D2A4A985-7E3E-B1AA-909B-720D849673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37756" y="6003980"/>
            <a:ext cx="860594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488FA7-6C22-F83C-8F40-45387358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963" y="2229687"/>
            <a:ext cx="8104636" cy="3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14415</TotalTime>
  <Words>3397</Words>
  <Application>Microsoft Office PowerPoint</Application>
  <PresentationFormat>宽屏</PresentationFormat>
  <Paragraphs>474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 Unicode MS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渭 吴</cp:lastModifiedBy>
  <cp:revision>36</cp:revision>
  <dcterms:modified xsi:type="dcterms:W3CDTF">2023-06-04T08:16:44Z</dcterms:modified>
</cp:coreProperties>
</file>